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708" r:id="rId2"/>
    <p:sldMasterId id="2147483696" r:id="rId3"/>
    <p:sldMasterId id="2147483684" r:id="rId4"/>
  </p:sldMasterIdLst>
  <p:notesMasterIdLst>
    <p:notesMasterId r:id="rId46"/>
  </p:notesMasterIdLst>
  <p:sldIdLst>
    <p:sldId id="256" r:id="rId5"/>
    <p:sldId id="299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7" r:id="rId35"/>
    <p:sldId id="288" r:id="rId36"/>
    <p:sldId id="289" r:id="rId37"/>
    <p:sldId id="290" r:id="rId38"/>
    <p:sldId id="291" r:id="rId39"/>
    <p:sldId id="298" r:id="rId40"/>
    <p:sldId id="294" r:id="rId41"/>
    <p:sldId id="295" r:id="rId42"/>
    <p:sldId id="296" r:id="rId43"/>
    <p:sldId id="297" r:id="rId44"/>
    <p:sldId id="300" r:id="rId45"/>
  </p:sldIdLst>
  <p:sldSz cx="9144000" cy="6858000" type="screen4x3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9757" autoAdjust="0"/>
  </p:normalViewPr>
  <p:slideViewPr>
    <p:cSldViewPr>
      <p:cViewPr>
        <p:scale>
          <a:sx n="100" d="100"/>
          <a:sy n="100" d="100"/>
        </p:scale>
        <p:origin x="-1212" y="-28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09" d="100"/>
          <a:sy n="109" d="100"/>
        </p:scale>
        <p:origin x="-4304" y="-10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viewProps" Target="viewProps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E4B468-03CF-4668-84E9-F419EF5FBB6E}" type="datetimeFigureOut">
              <a:rPr lang="fi-FI" smtClean="0"/>
              <a:t>4.12.2014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93853C-362B-4FA0-84A4-40D0CB70DC0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3022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93853C-362B-4FA0-84A4-40D0CB70DC0E}" type="slidenum">
              <a:rPr lang="fi-FI" smtClean="0"/>
              <a:t>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019898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7963EC-5BC3-448D-B6F2-D70F6CB3D897}" type="slidenum">
              <a:rPr lang="fi-FI" smtClean="0"/>
              <a:t>37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540828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i-FI" smtClean="0"/>
              <a:t>Muokkaa perustyylejä naps.</a:t>
            </a:r>
            <a:endParaRPr lang="fi-FI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smtClean="0"/>
              <a:t>Muokkaa alaotsikon perustyyliä naps.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8290D-8ED6-0B4E-83A0-5BFAEF8EDE55}" type="datetimeFigureOut">
              <a:rPr lang="fi-FI" smtClean="0"/>
              <a:t>4.12.2014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78FEE-D7C9-694E-8541-0BA1A3FEA7C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075764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perustyylejä naps.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8290D-8ED6-0B4E-83A0-5BFAEF8EDE55}" type="datetimeFigureOut">
              <a:rPr lang="fi-FI" smtClean="0"/>
              <a:t>4.12.2014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78FEE-D7C9-694E-8541-0BA1A3FEA7C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86454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i-FI" smtClean="0"/>
              <a:t>Muokkaa perustyylejä naps.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8290D-8ED6-0B4E-83A0-5BFAEF8EDE55}" type="datetimeFigureOut">
              <a:rPr lang="fi-FI" smtClean="0"/>
              <a:t>4.12.2014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78FEE-D7C9-694E-8541-0BA1A3FEA7C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52844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perustyylejä naps.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8290D-8ED6-0B4E-83A0-5BFAEF8EDE55}" type="datetimeFigureOut">
              <a:rPr lang="fi-FI" smtClean="0"/>
              <a:t>4.12.2014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78FEE-D7C9-694E-8541-0BA1A3FEA7C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388283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 smtClean="0"/>
              <a:t>Muokkaa perustyylejä naps.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8290D-8ED6-0B4E-83A0-5BFAEF8EDE55}" type="datetimeFigureOut">
              <a:rPr lang="fi-FI" smtClean="0"/>
              <a:t>4.12.2014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78FEE-D7C9-694E-8541-0BA1A3FEA7C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604213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perustyylejä naps.</a:t>
            </a:r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8290D-8ED6-0B4E-83A0-5BFAEF8EDE55}" type="datetimeFigureOut">
              <a:rPr lang="fi-FI" smtClean="0"/>
              <a:t>4.12.2014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78FEE-D7C9-694E-8541-0BA1A3FEA7C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88398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8290D-8ED6-0B4E-83A0-5BFAEF8EDE55}" type="datetimeFigureOut">
              <a:rPr lang="fi-FI" smtClean="0"/>
              <a:t>4.12.2014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78FEE-D7C9-694E-8541-0BA1A3FEA7C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361476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 smtClean="0"/>
              <a:t>Muokkaa perustyylejä naps.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8290D-8ED6-0B4E-83A0-5BFAEF8EDE55}" type="datetimeFigureOut">
              <a:rPr lang="fi-FI" smtClean="0"/>
              <a:t>4.12.2014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78FEE-D7C9-694E-8541-0BA1A3FEA7C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717739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 smtClean="0"/>
              <a:t>Muokkaa perustyylejä naps.</a:t>
            </a:r>
            <a:endParaRPr lang="fi-FI"/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8290D-8ED6-0B4E-83A0-5BFAEF8EDE55}" type="datetimeFigureOut">
              <a:rPr lang="fi-FI" smtClean="0"/>
              <a:t>4.12.2014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78FEE-D7C9-694E-8541-0BA1A3FEA7C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69700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perustyylejä naps.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8290D-8ED6-0B4E-83A0-5BFAEF8EDE55}" type="datetimeFigureOut">
              <a:rPr lang="fi-FI" smtClean="0"/>
              <a:t>4.12.2014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78FEE-D7C9-694E-8541-0BA1A3FEA7C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089451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untainen otsikko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i-FI" smtClean="0"/>
              <a:t>Muokkaa perustyylejä naps.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8290D-8ED6-0B4E-83A0-5BFAEF8EDE55}" type="datetimeFigureOut">
              <a:rPr lang="fi-FI" smtClean="0"/>
              <a:t>4.12.2014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78FEE-D7C9-694E-8541-0BA1A3FEA7C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356420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i-FI" smtClean="0"/>
              <a:t>Muokkaa perustyylejä naps.</a:t>
            </a:r>
            <a:endParaRPr lang="fi-FI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smtClean="0"/>
              <a:t>Muokkaa alaotsikon perustyyliä naps.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E620-E20B-6A4E-B1D4-B2A3C755EC34}" type="datetimeFigureOut">
              <a:rPr lang="fi-FI" smtClean="0"/>
              <a:t>4.12.2014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4C0C3-25D9-8843-9CD7-4BEF52E1145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785156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perustyylejä naps.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E620-E20B-6A4E-B1D4-B2A3C755EC34}" type="datetimeFigureOut">
              <a:rPr lang="fi-FI" smtClean="0"/>
              <a:t>4.12.2014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4C0C3-25D9-8843-9CD7-4BEF52E1145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430568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i-FI" smtClean="0"/>
              <a:t>Muokkaa perustyylejä naps.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E620-E20B-6A4E-B1D4-B2A3C755EC34}" type="datetimeFigureOut">
              <a:rPr lang="fi-FI" smtClean="0"/>
              <a:t>4.12.2014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4C0C3-25D9-8843-9CD7-4BEF52E1145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628679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perustyylejä naps.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E620-E20B-6A4E-B1D4-B2A3C755EC34}" type="datetimeFigureOut">
              <a:rPr lang="fi-FI" smtClean="0"/>
              <a:t>4.12.2014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4C0C3-25D9-8843-9CD7-4BEF52E1145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5655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 smtClean="0"/>
              <a:t>Muokkaa perustyylejä naps.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E620-E20B-6A4E-B1D4-B2A3C755EC34}" type="datetimeFigureOut">
              <a:rPr lang="fi-FI" smtClean="0"/>
              <a:t>4.12.2014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4C0C3-25D9-8843-9CD7-4BEF52E1145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369663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perustyylejä naps.</a:t>
            </a:r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E620-E20B-6A4E-B1D4-B2A3C755EC34}" type="datetimeFigureOut">
              <a:rPr lang="fi-FI" smtClean="0"/>
              <a:t>4.12.2014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4C0C3-25D9-8843-9CD7-4BEF52E1145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638949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E620-E20B-6A4E-B1D4-B2A3C755EC34}" type="datetimeFigureOut">
              <a:rPr lang="fi-FI" smtClean="0"/>
              <a:t>4.12.2014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4C0C3-25D9-8843-9CD7-4BEF52E1145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964006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 smtClean="0"/>
              <a:t>Muokkaa perustyylejä naps.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E620-E20B-6A4E-B1D4-B2A3C755EC34}" type="datetimeFigureOut">
              <a:rPr lang="fi-FI" smtClean="0"/>
              <a:t>4.12.2014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4C0C3-25D9-8843-9CD7-4BEF52E1145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418444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 smtClean="0"/>
              <a:t>Muokkaa perustyylejä naps.</a:t>
            </a:r>
            <a:endParaRPr lang="fi-FI"/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E620-E20B-6A4E-B1D4-B2A3C755EC34}" type="datetimeFigureOut">
              <a:rPr lang="fi-FI" smtClean="0"/>
              <a:t>4.12.2014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4C0C3-25D9-8843-9CD7-4BEF52E1145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398719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perustyylejä naps.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E620-E20B-6A4E-B1D4-B2A3C755EC34}" type="datetimeFigureOut">
              <a:rPr lang="fi-FI" smtClean="0"/>
              <a:t>4.12.2014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4C0C3-25D9-8843-9CD7-4BEF52E1145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282669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untainen otsikko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i-FI" smtClean="0"/>
              <a:t>Muokkaa perustyylejä naps.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E620-E20B-6A4E-B1D4-B2A3C755EC34}" type="datetimeFigureOut">
              <a:rPr lang="fi-FI" smtClean="0"/>
              <a:t>4.12.2014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4C0C3-25D9-8843-9CD7-4BEF52E1145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6429167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i-FI" smtClean="0"/>
              <a:t>Muokkaa perustyylejä naps.</a:t>
            </a:r>
            <a:endParaRPr lang="fi-FI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smtClean="0"/>
              <a:t>Muokkaa alaotsikon perustyyliä naps.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361D4-0874-4749-8CE8-CC411FA30BFF}" type="datetimeFigureOut">
              <a:rPr lang="fi-FI" smtClean="0"/>
              <a:t>4.12.2014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4E29E-9639-D242-99AF-8A6304B7309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817239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perustyylejä naps.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361D4-0874-4749-8CE8-CC411FA30BFF}" type="datetimeFigureOut">
              <a:rPr lang="fi-FI" smtClean="0"/>
              <a:t>4.12.2014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4E29E-9639-D242-99AF-8A6304B7309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331645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i-FI" smtClean="0"/>
              <a:t>Muokkaa perustyylejä naps.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361D4-0874-4749-8CE8-CC411FA30BFF}" type="datetimeFigureOut">
              <a:rPr lang="fi-FI" smtClean="0"/>
              <a:t>4.12.2014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4E29E-9639-D242-99AF-8A6304B7309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491926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perustyylejä naps.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361D4-0874-4749-8CE8-CC411FA30BFF}" type="datetimeFigureOut">
              <a:rPr lang="fi-FI" smtClean="0"/>
              <a:t>4.12.2014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4E29E-9639-D242-99AF-8A6304B7309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337627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 smtClean="0"/>
              <a:t>Muokkaa perustyylejä naps.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361D4-0874-4749-8CE8-CC411FA30BFF}" type="datetimeFigureOut">
              <a:rPr lang="fi-FI" smtClean="0"/>
              <a:t>4.12.2014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4E29E-9639-D242-99AF-8A6304B7309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076239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perustyylejä naps.</a:t>
            </a:r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361D4-0874-4749-8CE8-CC411FA30BFF}" type="datetimeFigureOut">
              <a:rPr lang="fi-FI" smtClean="0"/>
              <a:t>4.12.2014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4E29E-9639-D242-99AF-8A6304B7309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8894349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361D4-0874-4749-8CE8-CC411FA30BFF}" type="datetimeFigureOut">
              <a:rPr lang="fi-FI" smtClean="0"/>
              <a:t>4.12.2014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4E29E-9639-D242-99AF-8A6304B7309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22465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 smtClean="0"/>
              <a:t>Muokkaa perustyylejä naps.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361D4-0874-4749-8CE8-CC411FA30BFF}" type="datetimeFigureOut">
              <a:rPr lang="fi-FI" smtClean="0"/>
              <a:t>4.12.2014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4E29E-9639-D242-99AF-8A6304B7309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9390781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 smtClean="0"/>
              <a:t>Muokkaa perustyylejä naps.</a:t>
            </a:r>
            <a:endParaRPr lang="fi-FI"/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361D4-0874-4749-8CE8-CC411FA30BFF}" type="datetimeFigureOut">
              <a:rPr lang="fi-FI" smtClean="0"/>
              <a:t>4.12.2014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4E29E-9639-D242-99AF-8A6304B7309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5712010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perustyylejä naps.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361D4-0874-4749-8CE8-CC411FA30BFF}" type="datetimeFigureOut">
              <a:rPr lang="fi-FI" smtClean="0"/>
              <a:t>4.12.2014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4E29E-9639-D242-99AF-8A6304B7309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7412301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untainen otsikko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i-FI" smtClean="0"/>
              <a:t>Muokkaa perustyylejä naps.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361D4-0874-4749-8CE8-CC411FA30BFF}" type="datetimeFigureOut">
              <a:rPr lang="fi-FI" smtClean="0"/>
              <a:t>4.12.2014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4E29E-9639-D242-99AF-8A6304B7309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4847978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i-FI" smtClean="0"/>
              <a:t>Muokkaa perustyylejä naps.</a:t>
            </a:r>
            <a:endParaRPr lang="fi-FI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smtClean="0"/>
              <a:t>Muokkaa alaotsikon perustyyliä naps.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9BDFC-C0F1-CA4E-AB94-FF35EA5387EB}" type="datetimeFigureOut">
              <a:rPr lang="fi-FI" smtClean="0"/>
              <a:t>4.12.2014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57661-6F64-9F44-91DE-1A04D498499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5458603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perustyylejä naps.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9BDFC-C0F1-CA4E-AB94-FF35EA5387EB}" type="datetimeFigureOut">
              <a:rPr lang="fi-FI" smtClean="0"/>
              <a:t>4.12.2014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57661-6F64-9F44-91DE-1A04D498499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5171980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i-FI" smtClean="0"/>
              <a:t>Muokkaa perustyylejä naps.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9BDFC-C0F1-CA4E-AB94-FF35EA5387EB}" type="datetimeFigureOut">
              <a:rPr lang="fi-FI" smtClean="0"/>
              <a:t>4.12.2014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57661-6F64-9F44-91DE-1A04D498499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4203922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perustyylejä naps.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9BDFC-C0F1-CA4E-AB94-FF35EA5387EB}" type="datetimeFigureOut">
              <a:rPr lang="fi-FI" smtClean="0"/>
              <a:t>4.12.2014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57661-6F64-9F44-91DE-1A04D498499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7444691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 smtClean="0"/>
              <a:t>Muokkaa perustyylejä naps.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9BDFC-C0F1-CA4E-AB94-FF35EA5387EB}" type="datetimeFigureOut">
              <a:rPr lang="fi-FI" smtClean="0"/>
              <a:t>4.12.2014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57661-6F64-9F44-91DE-1A04D498499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0983654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perustyylejä naps.</a:t>
            </a:r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9BDFC-C0F1-CA4E-AB94-FF35EA5387EB}" type="datetimeFigureOut">
              <a:rPr lang="fi-FI" smtClean="0"/>
              <a:t>4.12.2014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57661-6F64-9F44-91DE-1A04D498499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8696400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9BDFC-C0F1-CA4E-AB94-FF35EA5387EB}" type="datetimeFigureOut">
              <a:rPr lang="fi-FI" smtClean="0"/>
              <a:t>4.12.2014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57661-6F64-9F44-91DE-1A04D498499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0902574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 smtClean="0"/>
              <a:t>Muokkaa perustyylejä naps.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9BDFC-C0F1-CA4E-AB94-FF35EA5387EB}" type="datetimeFigureOut">
              <a:rPr lang="fi-FI" smtClean="0"/>
              <a:t>4.12.2014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57661-6F64-9F44-91DE-1A04D498499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8852596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 smtClean="0"/>
              <a:t>Muokkaa perustyylejä naps.</a:t>
            </a:r>
            <a:endParaRPr lang="fi-FI"/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9BDFC-C0F1-CA4E-AB94-FF35EA5387EB}" type="datetimeFigureOut">
              <a:rPr lang="fi-FI" smtClean="0"/>
              <a:t>4.12.2014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57661-6F64-9F44-91DE-1A04D498499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3798142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perustyylejä naps.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9BDFC-C0F1-CA4E-AB94-FF35EA5387EB}" type="datetimeFigureOut">
              <a:rPr lang="fi-FI" smtClean="0"/>
              <a:t>4.12.2014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57661-6F64-9F44-91DE-1A04D498499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1702001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untainen otsikko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i-FI" smtClean="0"/>
              <a:t>Muokkaa perustyylejä naps.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9BDFC-C0F1-CA4E-AB94-FF35EA5387EB}" type="datetimeFigureOut">
              <a:rPr lang="fi-FI" smtClean="0"/>
              <a:t>4.12.2014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57661-6F64-9F44-91DE-1A04D498499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97217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emf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emf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smtClean="0"/>
              <a:t>Muokkaa perustyylejä naps.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D8290D-8ED6-0B4E-83A0-5BFAEF8EDE55}" type="datetimeFigureOut">
              <a:rPr lang="fi-FI" smtClean="0"/>
              <a:t>4.12.2014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C78FEE-D7C9-694E-8541-0BA1A3FEA7C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51009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smtClean="0"/>
              <a:t>Muokkaa perustyylejä naps.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33E620-E20B-6A4E-B1D4-B2A3C755EC34}" type="datetimeFigureOut">
              <a:rPr lang="fi-FI" smtClean="0"/>
              <a:t>4.12.2014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14C0C3-25D9-8843-9CD7-4BEF52E1145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3002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smtClean="0"/>
              <a:t>Muokkaa perustyylejä naps.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D361D4-0874-4749-8CE8-CC411FA30BFF}" type="datetimeFigureOut">
              <a:rPr lang="fi-FI" smtClean="0"/>
              <a:t>4.12.2014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24E29E-9639-D242-99AF-8A6304B7309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80217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smtClean="0"/>
              <a:t>Muokkaa perustyylejä naps.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69BDFC-C0F1-CA4E-AB94-FF35EA5387EB}" type="datetimeFigureOut">
              <a:rPr lang="fi-FI" smtClean="0"/>
              <a:t>4.12.2014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57661-6F64-9F44-91DE-1A04D498499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49143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685800" y="1310903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fi-FI" dirty="0" smtClean="0"/>
              <a:t>Miten arvioida metsänkasvatusmenetelmien kannattavuutta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371600" y="3429001"/>
            <a:ext cx="6400800" cy="1368152"/>
          </a:xfrm>
        </p:spPr>
        <p:txBody>
          <a:bodyPr>
            <a:normAutofit/>
          </a:bodyPr>
          <a:lstStyle/>
          <a:p>
            <a:r>
              <a:rPr lang="fi-FI" dirty="0" smtClean="0"/>
              <a:t>Jyri Hietala, </a:t>
            </a:r>
            <a:r>
              <a:rPr lang="fi-FI" dirty="0"/>
              <a:t>PTT</a:t>
            </a:r>
          </a:p>
          <a:p>
            <a:r>
              <a:rPr lang="fi-FI" dirty="0"/>
              <a:t>Hannes Mäntyranta, </a:t>
            </a:r>
            <a:r>
              <a:rPr lang="fi-FI" dirty="0" err="1"/>
              <a:t>SMY</a:t>
            </a:r>
            <a:endParaRPr lang="fi-FI" dirty="0"/>
          </a:p>
        </p:txBody>
      </p:sp>
      <p:sp>
        <p:nvSpPr>
          <p:cNvPr id="4" name="Otsikko 1"/>
          <p:cNvSpPr txBox="1">
            <a:spLocks/>
          </p:cNvSpPr>
          <p:nvPr/>
        </p:nvSpPr>
        <p:spPr>
          <a:xfrm>
            <a:off x="685800" y="6093296"/>
            <a:ext cx="7772400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 sz="1400" dirty="0"/>
              <a:t>Raportin ja siihen </a:t>
            </a:r>
            <a:r>
              <a:rPr lang="fi-FI" sz="1400" dirty="0" smtClean="0"/>
              <a:t>liittyvät materiaalit </a:t>
            </a:r>
            <a:r>
              <a:rPr lang="fi-FI" sz="1400" dirty="0"/>
              <a:t>on rahoittanut Suomen Metsäsäätiö</a:t>
            </a:r>
          </a:p>
        </p:txBody>
      </p:sp>
    </p:spTree>
    <p:extLst>
      <p:ext uri="{BB962C8B-B14F-4D97-AF65-F5344CB8AC3E}">
        <p14:creationId xmlns:p14="http://schemas.microsoft.com/office/powerpoint/2010/main" val="3457033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Miten piilotan dian?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fi-FI" dirty="0" smtClean="0"/>
              <a:t>Tässä esityksessä on kaikkiaan 40 diaa. Olemme halunneet jättää käyttäjälle mahdollisuuden päättää, mitkä niistä hän haluaa esittää.</a:t>
            </a:r>
          </a:p>
          <a:p>
            <a:pPr marL="0" indent="0">
              <a:buNone/>
            </a:pPr>
            <a:endParaRPr lang="fi-FI" dirty="0"/>
          </a:p>
          <a:p>
            <a:r>
              <a:rPr lang="fi-FI" dirty="0" smtClean="0"/>
              <a:t>Dian piilottaminen:</a:t>
            </a:r>
          </a:p>
          <a:p>
            <a:pPr lvl="1"/>
            <a:r>
              <a:rPr lang="fi-FI" dirty="0" smtClean="0"/>
              <a:t>Klikkaa vasemman reunan diavalikosta esimerkiksi tätä diaa hiiren oikealla näppäimellä ja valitse alin vaihtoehto: piilota dia. Nyt dia ei näy diaesityksessä.</a:t>
            </a:r>
          </a:p>
          <a:p>
            <a:pPr lvl="1"/>
            <a:r>
              <a:rPr lang="fi-FI" dirty="0" smtClean="0"/>
              <a:t>Dia palautetaan näkyviin samalla tavalla.</a:t>
            </a:r>
          </a:p>
          <a:p>
            <a:pPr lvl="1"/>
            <a:r>
              <a:rPr lang="fi-FI" dirty="0" smtClean="0"/>
              <a:t>Dian voi klikata piiloon myös Dialajittelussa, joka löytyy ylävalikon </a:t>
            </a:r>
            <a:r>
              <a:rPr lang="fi-FI" dirty="0" err="1" smtClean="0"/>
              <a:t>Näytä-nappulan</a:t>
            </a:r>
            <a:r>
              <a:rPr lang="fi-FI" dirty="0" smtClean="0"/>
              <a:t> takaa.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642828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Metsänkasvatustavat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 dirty="0"/>
          </a:p>
          <a:p>
            <a:r>
              <a:rPr lang="fi-FI" dirty="0"/>
              <a:t>Jaksollinen metsänkasvatus, tasaikäismetsätalous</a:t>
            </a:r>
          </a:p>
          <a:p>
            <a:r>
              <a:rPr lang="fi-FI" dirty="0"/>
              <a:t>Jatkuva kasvatus, eri-ikäismetsätalous</a:t>
            </a:r>
          </a:p>
        </p:txBody>
      </p:sp>
    </p:spTree>
    <p:extLst>
      <p:ext uri="{BB962C8B-B14F-4D97-AF65-F5344CB8AC3E}">
        <p14:creationId xmlns:p14="http://schemas.microsoft.com/office/powerpoint/2010/main" val="1625517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83568" y="274638"/>
            <a:ext cx="8229600" cy="1143000"/>
          </a:xfrm>
        </p:spPr>
        <p:txBody>
          <a:bodyPr>
            <a:noAutofit/>
          </a:bodyPr>
          <a:lstStyle/>
          <a:p>
            <a:r>
              <a:rPr lang="fi-FI" dirty="0" smtClean="0"/>
              <a:t>Jaksollinen metsän-</a:t>
            </a:r>
            <a:br>
              <a:rPr lang="fi-FI" dirty="0" smtClean="0"/>
            </a:br>
            <a:r>
              <a:rPr lang="fi-FI" dirty="0" smtClean="0"/>
              <a:t>kasvatus periaatteessa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endParaRPr lang="fi-FI" dirty="0"/>
          </a:p>
          <a:p>
            <a:r>
              <a:rPr lang="fi-FI" dirty="0"/>
              <a:t>Yksi puulaji, </a:t>
            </a:r>
            <a:r>
              <a:rPr lang="fi-FI" dirty="0" smtClean="0"/>
              <a:t>harvennuksia 2–3/kiertoaika</a:t>
            </a:r>
          </a:p>
          <a:p>
            <a:pPr lvl="1"/>
            <a:r>
              <a:rPr lang="fi-FI" dirty="0"/>
              <a:t>alaharvennuksilla </a:t>
            </a:r>
            <a:r>
              <a:rPr lang="fi-FI" dirty="0" smtClean="0"/>
              <a:t>tavoitellaan jäljelle jäävän puuston kasvuolosuhteiden paranemista</a:t>
            </a:r>
          </a:p>
          <a:p>
            <a:pPr lvl="1"/>
            <a:r>
              <a:rPr lang="fi-FI" dirty="0" smtClean="0"/>
              <a:t>yläharvennuksilla tavoitellaan pienempien puiden kasvupyrähdystä ennen päätehakkuuta</a:t>
            </a:r>
          </a:p>
          <a:p>
            <a:r>
              <a:rPr lang="fi-FI" dirty="0" smtClean="0"/>
              <a:t>Päätehakkuu täysin tai lähes täysin avohakkuu</a:t>
            </a:r>
            <a:endParaRPr lang="fi-FI" dirty="0"/>
          </a:p>
          <a:p>
            <a:pPr lvl="1"/>
            <a:r>
              <a:rPr lang="fi-FI" dirty="0" smtClean="0"/>
              <a:t>metsäsertifiointi edellyttää, että päätehakkuussa jätetään kaatamatta 5–10 säästöpuuta/hehtaari</a:t>
            </a:r>
          </a:p>
          <a:p>
            <a:pPr lvl="1"/>
            <a:r>
              <a:rPr lang="fi-FI" dirty="0"/>
              <a:t>m</a:t>
            </a:r>
            <a:r>
              <a:rPr lang="fi-FI" dirty="0" smtClean="0"/>
              <a:t>yös siemenpuuhakkuu on mahdollinen</a:t>
            </a:r>
          </a:p>
          <a:p>
            <a:r>
              <a:rPr lang="fi-FI" dirty="0" smtClean="0"/>
              <a:t>Kiertoaika </a:t>
            </a:r>
            <a:r>
              <a:rPr lang="fi-FI" dirty="0"/>
              <a:t>avohakkuusta toiseen </a:t>
            </a:r>
            <a:r>
              <a:rPr lang="fi-FI" dirty="0" smtClean="0"/>
              <a:t>60–140 </a:t>
            </a:r>
            <a:r>
              <a:rPr lang="fi-FI" dirty="0"/>
              <a:t>vuotta</a:t>
            </a:r>
          </a:p>
          <a:p>
            <a:r>
              <a:rPr lang="fi-FI" dirty="0"/>
              <a:t>Uuden metsän </a:t>
            </a:r>
            <a:r>
              <a:rPr lang="fi-FI" dirty="0" smtClean="0"/>
              <a:t>perustaminen</a:t>
            </a:r>
          </a:p>
          <a:p>
            <a:pPr lvl="1"/>
            <a:r>
              <a:rPr lang="fi-FI" dirty="0" smtClean="0"/>
              <a:t>viljelemällä </a:t>
            </a:r>
            <a:r>
              <a:rPr lang="fi-FI" dirty="0"/>
              <a:t>(kylvö tai istutus) tai luontaisesti</a:t>
            </a:r>
          </a:p>
        </p:txBody>
      </p:sp>
    </p:spTree>
    <p:extLst>
      <p:ext uri="{BB962C8B-B14F-4D97-AF65-F5344CB8AC3E}">
        <p14:creationId xmlns:p14="http://schemas.microsoft.com/office/powerpoint/2010/main" val="2639102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i-FI" dirty="0" smtClean="0"/>
              <a:t>Jatkuva kasvatus </a:t>
            </a:r>
            <a:br>
              <a:rPr lang="fi-FI" dirty="0" smtClean="0"/>
            </a:br>
            <a:r>
              <a:rPr lang="fi-FI" dirty="0" smtClean="0"/>
              <a:t>periaatteessa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1855365"/>
            <a:ext cx="8229600" cy="4525963"/>
          </a:xfrm>
        </p:spPr>
        <p:txBody>
          <a:bodyPr>
            <a:normAutofit fontScale="85000" lnSpcReduction="20000"/>
          </a:bodyPr>
          <a:lstStyle/>
          <a:p>
            <a:r>
              <a:rPr lang="fi-FI" dirty="0" smtClean="0"/>
              <a:t>Monenkokoisia </a:t>
            </a:r>
            <a:r>
              <a:rPr lang="fi-FI" dirty="0"/>
              <a:t>ja </a:t>
            </a:r>
            <a:r>
              <a:rPr lang="fi-FI" dirty="0" smtClean="0"/>
              <a:t>-ikäisiä </a:t>
            </a:r>
            <a:r>
              <a:rPr lang="fi-FI" dirty="0"/>
              <a:t>puita</a:t>
            </a:r>
          </a:p>
          <a:p>
            <a:r>
              <a:rPr lang="fi-FI" dirty="0"/>
              <a:t>Metsää kasvatetaan ja uudistetaan </a:t>
            </a:r>
            <a:r>
              <a:rPr lang="fi-FI" dirty="0" smtClean="0"/>
              <a:t>samanaikaisesti</a:t>
            </a:r>
          </a:p>
          <a:p>
            <a:pPr lvl="1"/>
            <a:r>
              <a:rPr lang="fi-FI" dirty="0" smtClean="0"/>
              <a:t>uusia </a:t>
            </a:r>
            <a:r>
              <a:rPr lang="fi-FI" dirty="0"/>
              <a:t>taimia syntyy jatkuvasti ja luontaisesti</a:t>
            </a:r>
          </a:p>
          <a:p>
            <a:r>
              <a:rPr lang="fi-FI" dirty="0"/>
              <a:t>Ei erilaisia metsikön kasvuvaiheita</a:t>
            </a:r>
          </a:p>
          <a:p>
            <a:r>
              <a:rPr lang="fi-FI" dirty="0"/>
              <a:t>Metsä pysyy peitteisenä, joskin harvana</a:t>
            </a:r>
          </a:p>
          <a:p>
            <a:pPr lvl="1"/>
            <a:r>
              <a:rPr lang="fi-FI" dirty="0"/>
              <a:t>p</a:t>
            </a:r>
            <a:r>
              <a:rPr lang="fi-FI" dirty="0" smtClean="0"/>
              <a:t>ohjapinta-ala keskimäärin alhaisempi, mutta </a:t>
            </a:r>
            <a:r>
              <a:rPr lang="fi-FI" dirty="0"/>
              <a:t>p</a:t>
            </a:r>
            <a:r>
              <a:rPr lang="fi-FI" dirty="0" smtClean="0"/>
              <a:t>uiden </a:t>
            </a:r>
            <a:r>
              <a:rPr lang="fi-FI" dirty="0"/>
              <a:t>lukumäärä suurempi kuin jaksollisessa kasvatuksessa</a:t>
            </a:r>
          </a:p>
          <a:p>
            <a:r>
              <a:rPr lang="fi-FI" dirty="0" smtClean="0"/>
              <a:t>Poiminta- </a:t>
            </a:r>
            <a:r>
              <a:rPr lang="fi-FI" dirty="0"/>
              <a:t>tai </a:t>
            </a:r>
            <a:r>
              <a:rPr lang="fi-FI" dirty="0" smtClean="0"/>
              <a:t>pienaukkohakkuut</a:t>
            </a:r>
          </a:p>
          <a:p>
            <a:pPr lvl="1"/>
            <a:r>
              <a:rPr lang="fi-FI" dirty="0" smtClean="0"/>
              <a:t>poiminta</a:t>
            </a:r>
            <a:r>
              <a:rPr lang="fi-FI" dirty="0"/>
              <a:t>: hakataan suurimmat </a:t>
            </a:r>
            <a:r>
              <a:rPr lang="fi-FI" dirty="0" smtClean="0"/>
              <a:t>puut</a:t>
            </a:r>
          </a:p>
          <a:p>
            <a:pPr lvl="1"/>
            <a:r>
              <a:rPr lang="fi-FI" dirty="0" smtClean="0"/>
              <a:t>pienaukko</a:t>
            </a:r>
            <a:r>
              <a:rPr lang="fi-FI" dirty="0"/>
              <a:t>: hakataan </a:t>
            </a:r>
            <a:r>
              <a:rPr lang="fi-FI" dirty="0" smtClean="0"/>
              <a:t>pienaukon (</a:t>
            </a:r>
            <a:r>
              <a:rPr lang="fi-FI" dirty="0" err="1" smtClean="0"/>
              <a:t>max</a:t>
            </a:r>
            <a:r>
              <a:rPr lang="fi-FI" dirty="0" smtClean="0"/>
              <a:t>. 0,3 ha) kaikki </a:t>
            </a:r>
            <a:r>
              <a:rPr lang="fi-FI" dirty="0"/>
              <a:t>puut</a:t>
            </a:r>
          </a:p>
          <a:p>
            <a:r>
              <a:rPr lang="fi-FI" dirty="0"/>
              <a:t>Kiertoaika peräkkäisten hakkuiden välillä </a:t>
            </a:r>
            <a:r>
              <a:rPr lang="fi-FI" dirty="0" smtClean="0"/>
              <a:t>10–20 vuotta</a:t>
            </a:r>
          </a:p>
        </p:txBody>
      </p:sp>
    </p:spTree>
    <p:extLst>
      <p:ext uri="{BB962C8B-B14F-4D97-AF65-F5344CB8AC3E}">
        <p14:creationId xmlns:p14="http://schemas.microsoft.com/office/powerpoint/2010/main" val="937337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Kannattavuus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 dirty="0" smtClean="0"/>
          </a:p>
          <a:p>
            <a:r>
              <a:rPr lang="fi-FI" dirty="0" smtClean="0"/>
              <a:t>Useita erilaisia mittareita</a:t>
            </a:r>
          </a:p>
          <a:p>
            <a:endParaRPr lang="fi-FI" dirty="0" smtClean="0"/>
          </a:p>
          <a:p>
            <a:pPr marL="0" indent="0" algn="ctr">
              <a:buNone/>
            </a:pPr>
            <a:r>
              <a:rPr lang="fi-FI" i="1" dirty="0" smtClean="0"/>
              <a:t>…kassavirta</a:t>
            </a:r>
            <a:r>
              <a:rPr lang="fi-FI" i="1" dirty="0"/>
              <a:t>, nettonykyarvo, sisäinen korko, tuottoarvo, pääoman tuotto, </a:t>
            </a:r>
            <a:br>
              <a:rPr lang="fi-FI" i="1" dirty="0"/>
            </a:br>
            <a:r>
              <a:rPr lang="fi-FI" i="1" dirty="0" smtClean="0"/>
              <a:t>metsikön </a:t>
            </a:r>
            <a:r>
              <a:rPr lang="fi-FI" i="1" dirty="0"/>
              <a:t>arvokasvu, </a:t>
            </a:r>
            <a:r>
              <a:rPr lang="fi-FI" i="1" dirty="0" smtClean="0"/>
              <a:t>puutase…</a:t>
            </a:r>
            <a:endParaRPr lang="fi-FI" i="1" dirty="0"/>
          </a:p>
        </p:txBody>
      </p:sp>
      <p:pic>
        <p:nvPicPr>
          <p:cNvPr id="7" name="Kuva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8264" y="4509120"/>
            <a:ext cx="482600" cy="533400"/>
          </a:xfrm>
          <a:prstGeom prst="rect">
            <a:avLst/>
          </a:prstGeom>
        </p:spPr>
      </p:pic>
      <p:pic>
        <p:nvPicPr>
          <p:cNvPr id="8" name="Kuva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83568" y="3399656"/>
            <a:ext cx="4826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985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Kassavirta, euroa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 dirty="0"/>
          </a:p>
          <a:p>
            <a:r>
              <a:rPr lang="fi-FI" dirty="0"/>
              <a:t>Tuloista ja menoista koostuva rahaliikenne</a:t>
            </a:r>
          </a:p>
          <a:p>
            <a:r>
              <a:rPr lang="fi-FI" dirty="0"/>
              <a:t>Ei huomioi rahan arvon muutoksia</a:t>
            </a:r>
          </a:p>
          <a:p>
            <a:r>
              <a:rPr lang="fi-FI" dirty="0"/>
              <a:t>Eroaa paljon eri kasvatustapojen </a:t>
            </a:r>
            <a:r>
              <a:rPr lang="fi-FI" dirty="0" smtClean="0"/>
              <a:t>välillä</a:t>
            </a:r>
          </a:p>
          <a:p>
            <a:pPr lvl="1"/>
            <a:r>
              <a:rPr lang="fi-FI" dirty="0" smtClean="0"/>
              <a:t>hakkuiden ja hakkuutulojen aikaväli vaihtelee, samoin metsänhoitotöiden </a:t>
            </a:r>
            <a:r>
              <a:rPr lang="fi-FI" dirty="0"/>
              <a:t>kustannukset</a:t>
            </a:r>
          </a:p>
        </p:txBody>
      </p:sp>
    </p:spTree>
    <p:extLst>
      <p:ext uri="{BB962C8B-B14F-4D97-AF65-F5344CB8AC3E}">
        <p14:creationId xmlns:p14="http://schemas.microsoft.com/office/powerpoint/2010/main" val="304120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 descr="SMS_graafi_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 smtClean="0"/>
              <a:t>Kassavirran kehitys</a:t>
            </a:r>
            <a:br>
              <a:rPr lang="fi-FI" dirty="0" smtClean="0"/>
            </a:br>
            <a:r>
              <a:rPr lang="fi-FI" sz="2200" dirty="0" smtClean="0"/>
              <a:t>lähtötila: puuton metsä</a:t>
            </a:r>
            <a:endParaRPr lang="fi-FI" sz="2200" dirty="0"/>
          </a:p>
        </p:txBody>
      </p:sp>
      <p:sp>
        <p:nvSpPr>
          <p:cNvPr id="7" name="Suorakulmio 6"/>
          <p:cNvSpPr/>
          <p:nvPr/>
        </p:nvSpPr>
        <p:spPr>
          <a:xfrm>
            <a:off x="3107496" y="1726591"/>
            <a:ext cx="2929007" cy="4062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n-US" dirty="0" err="1"/>
              <a:t>Tasaikäinen</a:t>
            </a:r>
            <a:r>
              <a:rPr lang="en-US" dirty="0"/>
              <a:t> </a:t>
            </a:r>
            <a:r>
              <a:rPr lang="en-US" dirty="0" err="1"/>
              <a:t>metsikkö</a:t>
            </a:r>
            <a:r>
              <a:rPr lang="en-US" dirty="0"/>
              <a:t>, </a:t>
            </a:r>
            <a:r>
              <a:rPr lang="en-US" dirty="0" err="1"/>
              <a:t>viljely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7722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 descr="SMS_graafi_2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 smtClean="0"/>
              <a:t>Kassavirran kehitys</a:t>
            </a:r>
            <a:br>
              <a:rPr lang="fi-FI" dirty="0" smtClean="0"/>
            </a:br>
            <a:r>
              <a:rPr lang="fi-FI" sz="2200" dirty="0" smtClean="0"/>
              <a:t>lähtötila: puuton tai </a:t>
            </a:r>
            <a:r>
              <a:rPr lang="fi-FI" sz="2200" dirty="0" err="1" smtClean="0"/>
              <a:t>puustoinen</a:t>
            </a:r>
            <a:r>
              <a:rPr lang="fi-FI" sz="2200" dirty="0" smtClean="0"/>
              <a:t> metsä</a:t>
            </a:r>
            <a:endParaRPr lang="fi-FI" sz="2200" dirty="0"/>
          </a:p>
        </p:txBody>
      </p:sp>
      <p:sp>
        <p:nvSpPr>
          <p:cNvPr id="4" name="Suorakulmio 3"/>
          <p:cNvSpPr/>
          <p:nvPr/>
        </p:nvSpPr>
        <p:spPr>
          <a:xfrm>
            <a:off x="3526636" y="1700808"/>
            <a:ext cx="21394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n-US" dirty="0" err="1"/>
              <a:t>Eri-ikäinen</a:t>
            </a:r>
            <a:r>
              <a:rPr lang="en-US" dirty="0"/>
              <a:t> </a:t>
            </a:r>
            <a:r>
              <a:rPr lang="en-US" dirty="0" err="1"/>
              <a:t>metsikkö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1462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Nettonykyarvo, euroa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endParaRPr lang="fi-FI" dirty="0" smtClean="0"/>
          </a:p>
          <a:p>
            <a:r>
              <a:rPr lang="fi-FI" dirty="0" smtClean="0"/>
              <a:t>Tietyn </a:t>
            </a:r>
            <a:r>
              <a:rPr lang="fi-FI" dirty="0"/>
              <a:t>aikavälin nettotulot muunnettuna </a:t>
            </a:r>
            <a:r>
              <a:rPr lang="fi-FI" dirty="0" smtClean="0"/>
              <a:t>nykyarvoon</a:t>
            </a:r>
          </a:p>
          <a:p>
            <a:pPr lvl="1"/>
            <a:r>
              <a:rPr lang="fi-FI" dirty="0" smtClean="0"/>
              <a:t>laskentakorko </a:t>
            </a:r>
            <a:r>
              <a:rPr lang="fi-FI" dirty="0"/>
              <a:t>tyypillisesti </a:t>
            </a:r>
            <a:r>
              <a:rPr lang="fi-FI" dirty="0" smtClean="0"/>
              <a:t>1‒5 prosenttia</a:t>
            </a:r>
          </a:p>
          <a:p>
            <a:pPr lvl="1"/>
            <a:r>
              <a:rPr lang="fi-FI" dirty="0" smtClean="0"/>
              <a:t>mitä </a:t>
            </a:r>
            <a:r>
              <a:rPr lang="fi-FI" dirty="0"/>
              <a:t>korkeampi korko, sitä isompi pitää tulevaisuuden tulon olla, </a:t>
            </a:r>
            <a:r>
              <a:rPr lang="fi-FI" dirty="0" smtClean="0"/>
              <a:t/>
            </a:r>
            <a:br>
              <a:rPr lang="fi-FI" dirty="0" smtClean="0"/>
            </a:br>
            <a:r>
              <a:rPr lang="fi-FI" dirty="0" smtClean="0"/>
              <a:t>jotta nettonykyarvo on riittävän suuri</a:t>
            </a:r>
          </a:p>
          <a:p>
            <a:pPr lvl="1"/>
            <a:r>
              <a:rPr lang="fi-FI" dirty="0" smtClean="0"/>
              <a:t>mitä </a:t>
            </a:r>
            <a:r>
              <a:rPr lang="fi-FI" dirty="0"/>
              <a:t>kauempana tulo on, sitä vähemmän se nostaa nettonykyarvoa</a:t>
            </a:r>
          </a:p>
          <a:p>
            <a:r>
              <a:rPr lang="fi-FI" dirty="0"/>
              <a:t>Epäluotettava, </a:t>
            </a:r>
            <a:r>
              <a:rPr lang="fi-FI" dirty="0" smtClean="0"/>
              <a:t>koska</a:t>
            </a:r>
          </a:p>
          <a:p>
            <a:pPr lvl="1"/>
            <a:r>
              <a:rPr lang="fi-FI" dirty="0" smtClean="0"/>
              <a:t>tulos </a:t>
            </a:r>
            <a:r>
              <a:rPr lang="fi-FI" dirty="0"/>
              <a:t>riippuu </a:t>
            </a:r>
            <a:r>
              <a:rPr lang="fi-FI" dirty="0" smtClean="0"/>
              <a:t>aikavälin määrittelystä, esimerkiksi, lähdetäänkö nettonykyarvoa laskemaan päätehakkuun </a:t>
            </a:r>
            <a:r>
              <a:rPr lang="fi-FI" dirty="0"/>
              <a:t>alusta vai lopusta </a:t>
            </a:r>
            <a:r>
              <a:rPr lang="fi-FI" dirty="0" smtClean="0"/>
              <a:t>eteenpäin</a:t>
            </a:r>
          </a:p>
          <a:p>
            <a:pPr lvl="2"/>
            <a:r>
              <a:rPr lang="fi-FI" dirty="0"/>
              <a:t>a</a:t>
            </a:r>
            <a:r>
              <a:rPr lang="fi-FI" dirty="0" smtClean="0"/>
              <a:t>lusta: päätehakkuutulo saadaan heti ja voidaan käyttää uuden metsän perustamiseen</a:t>
            </a:r>
          </a:p>
          <a:p>
            <a:pPr lvl="2"/>
            <a:r>
              <a:rPr lang="fi-FI" dirty="0"/>
              <a:t>l</a:t>
            </a:r>
            <a:r>
              <a:rPr lang="fi-FI" dirty="0" smtClean="0"/>
              <a:t>opusta: tulo saadaan vasta kiertoajan päätteeksi ja uusi metsä perustetaan ”velaksi”</a:t>
            </a:r>
            <a:endParaRPr lang="fi-FI" dirty="0"/>
          </a:p>
          <a:p>
            <a:r>
              <a:rPr lang="fi-FI" dirty="0"/>
              <a:t>Voidaan käyttää myös muiden hyötyjen </a:t>
            </a:r>
            <a:r>
              <a:rPr lang="fi-FI" dirty="0" smtClean="0"/>
              <a:t>arvioinnissa</a:t>
            </a:r>
          </a:p>
          <a:p>
            <a:pPr lvl="1"/>
            <a:r>
              <a:rPr lang="fi-FI" dirty="0" smtClean="0"/>
              <a:t>marjasato</a:t>
            </a:r>
            <a:r>
              <a:rPr lang="fi-FI" dirty="0"/>
              <a:t>, ekosysteemipalvelut</a:t>
            </a:r>
          </a:p>
        </p:txBody>
      </p:sp>
    </p:spTree>
    <p:extLst>
      <p:ext uri="{BB962C8B-B14F-4D97-AF65-F5344CB8AC3E}">
        <p14:creationId xmlns:p14="http://schemas.microsoft.com/office/powerpoint/2010/main" val="225417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78904" y="274638"/>
            <a:ext cx="8229600" cy="1143000"/>
          </a:xfrm>
        </p:spPr>
        <p:txBody>
          <a:bodyPr/>
          <a:lstStyle/>
          <a:p>
            <a:r>
              <a:rPr lang="fi-FI" dirty="0" smtClean="0"/>
              <a:t>Sisäinen korko, prosenttia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 dirty="0"/>
          </a:p>
          <a:p>
            <a:r>
              <a:rPr lang="fi-FI" dirty="0"/>
              <a:t>Käytetään yksittäisen investoinnin kannattavuuden mittaamiseen</a:t>
            </a:r>
          </a:p>
          <a:p>
            <a:r>
              <a:rPr lang="fi-FI" dirty="0"/>
              <a:t>Etsii laskentakoron, jolla investoinnin nettonykyarvo on </a:t>
            </a:r>
            <a:r>
              <a:rPr lang="fi-FI" dirty="0" smtClean="0"/>
              <a:t>nolla</a:t>
            </a:r>
          </a:p>
          <a:p>
            <a:pPr lvl="1"/>
            <a:r>
              <a:rPr lang="fi-FI" dirty="0" smtClean="0"/>
              <a:t>investointi </a:t>
            </a:r>
            <a:r>
              <a:rPr lang="fi-FI" dirty="0"/>
              <a:t>on kannattava, jos sisäinen korko vastaa odotettua tuottoa</a:t>
            </a:r>
          </a:p>
        </p:txBody>
      </p:sp>
    </p:spTree>
    <p:extLst>
      <p:ext uri="{BB962C8B-B14F-4D97-AF65-F5344CB8AC3E}">
        <p14:creationId xmlns:p14="http://schemas.microsoft.com/office/powerpoint/2010/main" val="3698133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Tuottoarvo, euroa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 anchor="t">
            <a:normAutofit fontScale="85000" lnSpcReduction="20000"/>
          </a:bodyPr>
          <a:lstStyle/>
          <a:p>
            <a:pPr marL="0" indent="0">
              <a:buNone/>
            </a:pPr>
            <a:endParaRPr lang="fi-FI" dirty="0" smtClean="0"/>
          </a:p>
          <a:p>
            <a:r>
              <a:rPr lang="fi-FI" dirty="0"/>
              <a:t>Sama kuin ikuisuuteen laskettu </a:t>
            </a:r>
            <a:r>
              <a:rPr lang="fi-FI" dirty="0" smtClean="0"/>
              <a:t>nettonykyarvo</a:t>
            </a:r>
          </a:p>
          <a:p>
            <a:r>
              <a:rPr lang="fi-FI" dirty="0" smtClean="0"/>
              <a:t>Toiselta nimeltään paljaan maan arvo</a:t>
            </a:r>
            <a:endParaRPr lang="fi-FI" dirty="0"/>
          </a:p>
          <a:p>
            <a:r>
              <a:rPr lang="fi-FI" dirty="0"/>
              <a:t>Vakiintunein tasaikäiskasvatuksen kannattavuuden </a:t>
            </a:r>
            <a:r>
              <a:rPr lang="fi-FI" dirty="0" smtClean="0"/>
              <a:t>arviointitapa</a:t>
            </a:r>
          </a:p>
          <a:p>
            <a:pPr lvl="1"/>
            <a:r>
              <a:rPr lang="fi-FI" dirty="0" smtClean="0"/>
              <a:t>satojen </a:t>
            </a:r>
            <a:r>
              <a:rPr lang="fi-FI" dirty="0"/>
              <a:t>vuosien laskentaväli: jakson lopun paino on niin pieni, ettei se vaikuta </a:t>
            </a:r>
            <a:r>
              <a:rPr lang="fi-FI" dirty="0" smtClean="0"/>
              <a:t>tulokseen</a:t>
            </a:r>
          </a:p>
          <a:p>
            <a:pPr lvl="1"/>
            <a:r>
              <a:rPr lang="fi-FI" dirty="0" smtClean="0"/>
              <a:t>voidaan </a:t>
            </a:r>
            <a:r>
              <a:rPr lang="fi-FI" dirty="0"/>
              <a:t>laskea myös eri-ikäiskasvatukselle</a:t>
            </a:r>
          </a:p>
          <a:p>
            <a:r>
              <a:rPr lang="fi-FI" dirty="0"/>
              <a:t>Tuottoarvo riippuu monista </a:t>
            </a:r>
            <a:r>
              <a:rPr lang="fi-FI" dirty="0" smtClean="0"/>
              <a:t>tekijöistä</a:t>
            </a:r>
          </a:p>
          <a:p>
            <a:pPr lvl="1"/>
            <a:r>
              <a:rPr lang="fi-FI" dirty="0" smtClean="0"/>
              <a:t>lähtöpuusto</a:t>
            </a:r>
            <a:r>
              <a:rPr lang="fi-FI" dirty="0"/>
              <a:t>, eli laskennan alkuhetken valinta </a:t>
            </a:r>
            <a:r>
              <a:rPr lang="fi-FI" dirty="0" smtClean="0"/>
              <a:t/>
            </a:r>
            <a:br>
              <a:rPr lang="fi-FI" dirty="0" smtClean="0"/>
            </a:br>
            <a:r>
              <a:rPr lang="fi-FI" dirty="0" smtClean="0"/>
              <a:t>(</a:t>
            </a:r>
            <a:r>
              <a:rPr lang="fi-FI" dirty="0" err="1"/>
              <a:t>vrt</a:t>
            </a:r>
            <a:r>
              <a:rPr lang="fi-FI" dirty="0"/>
              <a:t>: ennen vai jälkeen </a:t>
            </a:r>
            <a:r>
              <a:rPr lang="fi-FI" dirty="0" smtClean="0"/>
              <a:t>päätehakkuun)</a:t>
            </a:r>
          </a:p>
          <a:p>
            <a:pPr lvl="1"/>
            <a:r>
              <a:rPr lang="fi-FI" dirty="0" smtClean="0"/>
              <a:t>laskentakorko</a:t>
            </a:r>
            <a:r>
              <a:rPr lang="fi-FI" dirty="0"/>
              <a:t>, puun hinta, kustannukset</a:t>
            </a:r>
          </a:p>
        </p:txBody>
      </p:sp>
    </p:spTree>
    <p:extLst>
      <p:ext uri="{BB962C8B-B14F-4D97-AF65-F5344CB8AC3E}">
        <p14:creationId xmlns:p14="http://schemas.microsoft.com/office/powerpoint/2010/main" val="1696277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78904" y="274638"/>
            <a:ext cx="8229600" cy="1143000"/>
          </a:xfrm>
        </p:spPr>
        <p:txBody>
          <a:bodyPr/>
          <a:lstStyle/>
          <a:p>
            <a:r>
              <a:rPr lang="fi-FI" dirty="0" smtClean="0"/>
              <a:t>Pääoman tuotto, prosenttia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 fontScale="62500" lnSpcReduction="20000"/>
          </a:bodyPr>
          <a:lstStyle/>
          <a:p>
            <a:r>
              <a:rPr lang="fi-FI" sz="3900" dirty="0"/>
              <a:t>Nettotuloksen ja sijoitetun pääoman suhde</a:t>
            </a:r>
          </a:p>
          <a:p>
            <a:r>
              <a:rPr lang="fi-FI" sz="3900" dirty="0"/>
              <a:t>Huomioi myös sitoutuneen pääoman (puusto, maa) arvon</a:t>
            </a:r>
          </a:p>
          <a:p>
            <a:pPr lvl="1"/>
            <a:r>
              <a:rPr lang="fi-FI" sz="3500" dirty="0"/>
              <a:t>metsätaloudessa puuston arvonmuutoksella voi olla suuri merkitys</a:t>
            </a:r>
          </a:p>
          <a:p>
            <a:pPr lvl="1"/>
            <a:r>
              <a:rPr lang="fi-FI" sz="3500" dirty="0"/>
              <a:t>jos puuston arvo laskee mutta tuotto on euroissa sama, pääoman tuotto kasvaa</a:t>
            </a:r>
          </a:p>
          <a:p>
            <a:r>
              <a:rPr lang="fi-FI" sz="3900" dirty="0"/>
              <a:t>Investointi on kannattava, jos pääoman tuotto on suurempi kuin laskentakorko</a:t>
            </a:r>
          </a:p>
          <a:p>
            <a:r>
              <a:rPr lang="fi-FI" sz="3800" dirty="0"/>
              <a:t>Ei ota huomioon tulojen ajoittumista</a:t>
            </a:r>
          </a:p>
          <a:p>
            <a:r>
              <a:rPr lang="fi-FI" sz="3800" dirty="0"/>
              <a:t>Yleistettävyys edellyttää tasaisia vuosituottoja</a:t>
            </a:r>
          </a:p>
          <a:p>
            <a:r>
              <a:rPr lang="fi-FI" sz="3800" dirty="0"/>
              <a:t>Ei huomioi tulevaisuuden kiertoaikoja</a:t>
            </a:r>
          </a:p>
          <a:p>
            <a:pPr marL="0" indent="0">
              <a:buNone/>
            </a:pPr>
            <a:r>
              <a:rPr lang="fi-FI" dirty="0"/>
              <a:t>	→ </a:t>
            </a:r>
            <a:r>
              <a:rPr lang="fi-FI" i="1" dirty="0"/>
              <a:t>tuoton maksimoiminen voi aikaistaa hakkuita, jolloin hukataan </a:t>
            </a:r>
            <a:br>
              <a:rPr lang="fi-FI" i="1" dirty="0"/>
            </a:br>
            <a:r>
              <a:rPr lang="fi-FI" i="1" dirty="0"/>
              <a:t>	     metsän tuleva </a:t>
            </a:r>
            <a:r>
              <a:rPr lang="fi-FI" i="1" dirty="0" smtClean="0"/>
              <a:t>tuottokyky</a:t>
            </a:r>
            <a:endParaRPr lang="fi-FI" i="1" dirty="0"/>
          </a:p>
        </p:txBody>
      </p:sp>
    </p:spTree>
    <p:extLst>
      <p:ext uri="{BB962C8B-B14F-4D97-AF65-F5344CB8AC3E}">
        <p14:creationId xmlns:p14="http://schemas.microsoft.com/office/powerpoint/2010/main" val="358302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 descr="SMS_graafi_korj_3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 smtClean="0"/>
              <a:t>Pääoman tuotto</a:t>
            </a:r>
            <a:br>
              <a:rPr lang="fi-FI" dirty="0" smtClean="0"/>
            </a:br>
            <a:r>
              <a:rPr lang="fi-FI" sz="2200" dirty="0" smtClean="0"/>
              <a:t>vertailu on vain suuntaa-antava</a:t>
            </a:r>
            <a:endParaRPr lang="fi-FI" sz="2200" dirty="0"/>
          </a:p>
        </p:txBody>
      </p:sp>
    </p:spTree>
    <p:extLst>
      <p:ext uri="{BB962C8B-B14F-4D97-AF65-F5344CB8AC3E}">
        <p14:creationId xmlns:p14="http://schemas.microsoft.com/office/powerpoint/2010/main" val="3799640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 smtClean="0"/>
              <a:t>Metsikön arvokasvu, </a:t>
            </a:r>
            <a:br>
              <a:rPr lang="fi-FI" dirty="0" smtClean="0"/>
            </a:br>
            <a:r>
              <a:rPr lang="fi-FI" dirty="0" smtClean="0"/>
              <a:t>euroa ja prosenttia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997152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fi-FI" dirty="0" smtClean="0"/>
          </a:p>
          <a:p>
            <a:r>
              <a:rPr lang="fi-FI" dirty="0" smtClean="0"/>
              <a:t>Metsikön </a:t>
            </a:r>
            <a:r>
              <a:rPr lang="fi-FI" dirty="0"/>
              <a:t>arvon (</a:t>
            </a:r>
            <a:r>
              <a:rPr lang="fi-FI" dirty="0" smtClean="0"/>
              <a:t>maapohja + puusto</a:t>
            </a:r>
            <a:r>
              <a:rPr lang="fi-FI" dirty="0"/>
              <a:t>) muutos </a:t>
            </a:r>
          </a:p>
          <a:p>
            <a:pPr lvl="1"/>
            <a:r>
              <a:rPr lang="fi-FI" dirty="0" smtClean="0"/>
              <a:t>usein </a:t>
            </a:r>
            <a:r>
              <a:rPr lang="fi-FI" dirty="0"/>
              <a:t>pelkästään puuston arvonmuutos</a:t>
            </a:r>
          </a:p>
          <a:p>
            <a:pPr lvl="1"/>
            <a:r>
              <a:rPr lang="fi-FI" dirty="0" smtClean="0"/>
              <a:t>metsien </a:t>
            </a:r>
            <a:r>
              <a:rPr lang="fi-FI" dirty="0"/>
              <a:t>monikäyttöarvot saattavat lisätä maapohjan arvon merkitystä</a:t>
            </a:r>
          </a:p>
          <a:p>
            <a:r>
              <a:rPr lang="fi-FI" dirty="0" smtClean="0"/>
              <a:t>Ei </a:t>
            </a:r>
            <a:r>
              <a:rPr lang="fi-FI" dirty="0"/>
              <a:t>huomioi metsänhoidon kustannuksia</a:t>
            </a:r>
          </a:p>
          <a:p>
            <a:r>
              <a:rPr lang="fi-FI" dirty="0"/>
              <a:t>Tasaikäisessä metsikössä nousee kiertoajan alussa ja laskee lopussa</a:t>
            </a:r>
          </a:p>
          <a:p>
            <a:r>
              <a:rPr lang="fi-FI" dirty="0"/>
              <a:t>Arvokasvun perusteella voidaan määrittää päätehakkuun ajankohta</a:t>
            </a:r>
          </a:p>
          <a:p>
            <a:pPr lvl="1"/>
            <a:r>
              <a:rPr lang="fi-FI" dirty="0" smtClean="0"/>
              <a:t>silloin, kun koko puuston (ja maapohjan) arvokasvu </a:t>
            </a:r>
            <a:r>
              <a:rPr lang="fi-FI" dirty="0"/>
              <a:t>alittaa vaihtoehtoisen sijoituksen koron</a:t>
            </a:r>
          </a:p>
          <a:p>
            <a:pPr lvl="1"/>
            <a:r>
              <a:rPr lang="fi-FI" dirty="0" smtClean="0"/>
              <a:t>euromääräinen </a:t>
            </a:r>
            <a:r>
              <a:rPr lang="fi-FI" dirty="0"/>
              <a:t>arvokasvu voi silti olla vielä </a:t>
            </a:r>
            <a:r>
              <a:rPr lang="fi-FI" dirty="0" smtClean="0"/>
              <a:t>korkea, mutta puustopääoman </a:t>
            </a:r>
            <a:r>
              <a:rPr lang="fi-FI" dirty="0"/>
              <a:t>suuri arvo pudottaa tuottoprosentin </a:t>
            </a:r>
            <a:r>
              <a:rPr lang="fi-FI" dirty="0" smtClean="0"/>
              <a:t>alas</a:t>
            </a:r>
          </a:p>
          <a:p>
            <a:r>
              <a:rPr lang="fi-FI" dirty="0" smtClean="0"/>
              <a:t>Eri-ikäiskasvatuksessa arvokasvun avulla voidaan määrittää hakkuuajankohta samoin periaattein yksittäisille puille</a:t>
            </a:r>
          </a:p>
          <a:p>
            <a:pPr lvl="1"/>
            <a:r>
              <a:rPr lang="fi-FI" dirty="0" smtClean="0"/>
              <a:t>Todellisuudessa puita ei ole kannattavaa hakata aina, kun ne alittavat vaihtoehtoisen sijoituksen tuoton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695414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Puutase, euroa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 dirty="0"/>
          </a:p>
          <a:p>
            <a:r>
              <a:rPr lang="fi-FI" dirty="0"/>
              <a:t>Laskee yhteen kassavirran ja puuston </a:t>
            </a:r>
            <a:r>
              <a:rPr lang="fi-FI" dirty="0" smtClean="0"/>
              <a:t>arvonmuutokset</a:t>
            </a:r>
            <a:endParaRPr lang="fi-FI" dirty="0"/>
          </a:p>
          <a:p>
            <a:r>
              <a:rPr lang="fi-FI" dirty="0"/>
              <a:t>Kertoo tuloksesta </a:t>
            </a:r>
            <a:r>
              <a:rPr lang="fi-FI" dirty="0" smtClean="0"/>
              <a:t>myös silloin</a:t>
            </a:r>
            <a:r>
              <a:rPr lang="fi-FI" dirty="0"/>
              <a:t>, kun puuta ei ole myyty</a:t>
            </a:r>
          </a:p>
          <a:p>
            <a:r>
              <a:rPr lang="fi-FI" dirty="0"/>
              <a:t>Vaatii mahdollisimman pitkän tarkasteluajanjakson</a:t>
            </a:r>
          </a:p>
        </p:txBody>
      </p:sp>
    </p:spTree>
    <p:extLst>
      <p:ext uri="{BB962C8B-B14F-4D97-AF65-F5344CB8AC3E}">
        <p14:creationId xmlns:p14="http://schemas.microsoft.com/office/powerpoint/2010/main" val="124193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Kirjallisuudesta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67544" y="1410111"/>
            <a:ext cx="8229600" cy="4539169"/>
          </a:xfrm>
        </p:spPr>
        <p:txBody>
          <a:bodyPr>
            <a:normAutofit fontScale="62500" lnSpcReduction="20000"/>
          </a:bodyPr>
          <a:lstStyle/>
          <a:p>
            <a:r>
              <a:rPr lang="fi-FI" dirty="0" smtClean="0"/>
              <a:t>Selvitystä </a:t>
            </a:r>
            <a:r>
              <a:rPr lang="fi-FI" dirty="0"/>
              <a:t>varten käytiin läpi </a:t>
            </a:r>
            <a:r>
              <a:rPr lang="fi-FI" dirty="0" smtClean="0"/>
              <a:t>tieteellisiä artikkeleita sekä muuta alan kirjallisuutta</a:t>
            </a:r>
            <a:endParaRPr lang="fi-FI" dirty="0"/>
          </a:p>
          <a:p>
            <a:r>
              <a:rPr lang="fi-FI" dirty="0"/>
              <a:t>Tutkimuksia on</a:t>
            </a:r>
          </a:p>
          <a:p>
            <a:pPr lvl="1"/>
            <a:r>
              <a:rPr lang="fi-FI" dirty="0" smtClean="0"/>
              <a:t>boreaalisista metsistä: Pohjoismaat </a:t>
            </a:r>
            <a:r>
              <a:rPr lang="fi-FI" dirty="0"/>
              <a:t>ja </a:t>
            </a:r>
            <a:r>
              <a:rPr lang="fi-FI" dirty="0" smtClean="0"/>
              <a:t>Pohjois-Amerikka </a:t>
            </a:r>
          </a:p>
          <a:p>
            <a:pPr lvl="1"/>
            <a:r>
              <a:rPr lang="fi-FI" dirty="0" smtClean="0"/>
              <a:t>muilta vyöhykkeiltä: Keski- ja Etelä-Eurooppa</a:t>
            </a:r>
            <a:endParaRPr lang="fi-FI" dirty="0"/>
          </a:p>
          <a:p>
            <a:r>
              <a:rPr lang="fi-FI" dirty="0"/>
              <a:t>Tutkimuksissa on </a:t>
            </a:r>
            <a:r>
              <a:rPr lang="fi-FI" dirty="0" smtClean="0"/>
              <a:t>tarkasteltu</a:t>
            </a:r>
          </a:p>
          <a:p>
            <a:pPr lvl="1"/>
            <a:r>
              <a:rPr lang="fi-FI" dirty="0"/>
              <a:t>eri kasvatustapojen taloudellista </a:t>
            </a:r>
            <a:r>
              <a:rPr lang="fi-FI" dirty="0" smtClean="0"/>
              <a:t>tulosta tai puuntuotosta</a:t>
            </a:r>
          </a:p>
          <a:p>
            <a:pPr lvl="1"/>
            <a:r>
              <a:rPr lang="fi-FI" dirty="0" smtClean="0"/>
              <a:t>eri kasvatustapojen eroja kannattavuudessa tai puuntuotannossa</a:t>
            </a:r>
            <a:endParaRPr lang="fi-FI" dirty="0"/>
          </a:p>
          <a:p>
            <a:pPr lvl="1"/>
            <a:r>
              <a:rPr lang="fi-FI" dirty="0" smtClean="0"/>
              <a:t>siirtymiä </a:t>
            </a:r>
            <a:r>
              <a:rPr lang="fi-FI" dirty="0"/>
              <a:t>yhdestä kasvatustavasta toiseen</a:t>
            </a:r>
          </a:p>
          <a:p>
            <a:r>
              <a:rPr lang="fi-FI" dirty="0" smtClean="0"/>
              <a:t>Tutkimusten </a:t>
            </a:r>
            <a:r>
              <a:rPr lang="fi-FI" dirty="0"/>
              <a:t>vertailtavuus on huono</a:t>
            </a:r>
          </a:p>
          <a:p>
            <a:pPr lvl="1"/>
            <a:r>
              <a:rPr lang="fi-FI" dirty="0" smtClean="0"/>
              <a:t>erilaiset </a:t>
            </a:r>
            <a:r>
              <a:rPr lang="fi-FI" dirty="0"/>
              <a:t>tavoitteet, lähestymistavat ja lähtökohdat</a:t>
            </a:r>
          </a:p>
          <a:p>
            <a:pPr lvl="1"/>
            <a:r>
              <a:rPr lang="fi-FI" dirty="0" smtClean="0"/>
              <a:t>osa </a:t>
            </a:r>
            <a:r>
              <a:rPr lang="fi-FI" dirty="0"/>
              <a:t>vertaili kirjallisuutta, osa tilastoja, osa kenttäkokeita</a:t>
            </a:r>
          </a:p>
          <a:p>
            <a:pPr lvl="1"/>
            <a:r>
              <a:rPr lang="fi-FI" dirty="0" smtClean="0"/>
              <a:t>osa </a:t>
            </a:r>
            <a:r>
              <a:rPr lang="fi-FI" dirty="0"/>
              <a:t>perustui seurantatutkimuksiin ja </a:t>
            </a:r>
            <a:r>
              <a:rPr lang="fi-FI" dirty="0" smtClean="0"/>
              <a:t>simulointiin </a:t>
            </a:r>
          </a:p>
          <a:p>
            <a:pPr lvl="1"/>
            <a:r>
              <a:rPr lang="fi-FI" dirty="0" smtClean="0"/>
              <a:t>osassa vertailtiin optimoituja kasvatusketjuja, osassa etukäteen </a:t>
            </a:r>
            <a:br>
              <a:rPr lang="fi-FI" dirty="0" smtClean="0"/>
            </a:br>
            <a:r>
              <a:rPr lang="fi-FI" dirty="0" smtClean="0"/>
              <a:t>määriteltyjä käsittelyitä ilman optimointia</a:t>
            </a:r>
          </a:p>
        </p:txBody>
      </p:sp>
      <p:sp>
        <p:nvSpPr>
          <p:cNvPr id="4" name="Suorakulmio 3"/>
          <p:cNvSpPr/>
          <p:nvPr/>
        </p:nvSpPr>
        <p:spPr>
          <a:xfrm>
            <a:off x="755576" y="5661248"/>
            <a:ext cx="7704856" cy="8694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lnSpc>
                <a:spcPts val="3000"/>
              </a:lnSpc>
            </a:pPr>
            <a:r>
              <a:rPr lang="fi-FI" sz="2800" i="1" dirty="0"/>
              <a:t>→ tutkimuksen perusteella yleisesti </a:t>
            </a:r>
            <a:r>
              <a:rPr lang="fi-FI" sz="2800" i="1" dirty="0" smtClean="0"/>
              <a:t>pätevää </a:t>
            </a:r>
            <a:br>
              <a:rPr lang="fi-FI" sz="2800" i="1" dirty="0" smtClean="0"/>
            </a:br>
            <a:r>
              <a:rPr lang="fi-FI" sz="2800" i="1" dirty="0" smtClean="0"/>
              <a:t>     ”</a:t>
            </a:r>
            <a:r>
              <a:rPr lang="fi-FI" sz="2800" i="1" dirty="0"/>
              <a:t>paremmuutta” on mahdoton määritellä</a:t>
            </a:r>
          </a:p>
        </p:txBody>
      </p:sp>
    </p:spTree>
    <p:extLst>
      <p:ext uri="{BB962C8B-B14F-4D97-AF65-F5344CB8AC3E}">
        <p14:creationId xmlns:p14="http://schemas.microsoft.com/office/powerpoint/2010/main" val="3954313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 descr="SMS_graafi_korj_4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46856" y="274638"/>
            <a:ext cx="8229600" cy="1143000"/>
          </a:xfrm>
        </p:spPr>
        <p:txBody>
          <a:bodyPr>
            <a:normAutofit fontScale="90000"/>
          </a:bodyPr>
          <a:lstStyle/>
          <a:p>
            <a:pPr>
              <a:lnSpc>
                <a:spcPts val="4200"/>
              </a:lnSpc>
            </a:pPr>
            <a:r>
              <a:rPr lang="fi-FI" dirty="0" smtClean="0"/>
              <a:t>Tuloksissa oli </a:t>
            </a:r>
            <a:br>
              <a:rPr lang="fi-FI" dirty="0" smtClean="0"/>
            </a:br>
            <a:r>
              <a:rPr lang="fi-FI" dirty="0" smtClean="0"/>
              <a:t>suurta hajontaa</a:t>
            </a:r>
            <a:endParaRPr lang="fi-FI" dirty="0"/>
          </a:p>
        </p:txBody>
      </p:sp>
      <p:sp>
        <p:nvSpPr>
          <p:cNvPr id="5" name="Tekstiruutu 4"/>
          <p:cNvSpPr txBox="1"/>
          <p:nvPr/>
        </p:nvSpPr>
        <p:spPr>
          <a:xfrm>
            <a:off x="1331640" y="3861048"/>
            <a:ext cx="6696744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i-FI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000" dirty="0" smtClean="0"/>
              <a:t>Yli 40 julkaisua antaa jonkinlaisen kuvan kasvatustapojen paremmuudesta taloudellisen tuloksen, puuntuotannon tai ei-puuntuotannollisten hyötyjen osalta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000" dirty="0" smtClean="0"/>
              <a:t>Tuloksia on sekä tasa- että eri-ikäiskasvatuksen puolesta tai riippuen eri tekijöistä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 sz="1000" dirty="0" smtClean="0"/>
          </a:p>
          <a:p>
            <a:pPr algn="ctr"/>
            <a:r>
              <a:rPr lang="fi-FI" sz="2000" i="1" dirty="0" smtClean="0"/>
              <a:t>→ </a:t>
            </a:r>
            <a:r>
              <a:rPr lang="fi-FI" sz="2000" i="1" dirty="0"/>
              <a:t>Tulokset ovat riippuvaisia tavoitteista, </a:t>
            </a:r>
            <a:r>
              <a:rPr lang="fi-FI" sz="2000" i="1" dirty="0" smtClean="0"/>
              <a:t>metsiköiden </a:t>
            </a:r>
            <a:br>
              <a:rPr lang="fi-FI" sz="2000" i="1" dirty="0" smtClean="0"/>
            </a:br>
            <a:r>
              <a:rPr lang="fi-FI" sz="2000" i="1" dirty="0" smtClean="0"/>
              <a:t>  ominaisuuksista </a:t>
            </a:r>
            <a:r>
              <a:rPr lang="fi-FI" sz="2000" i="1" dirty="0"/>
              <a:t>ja käytetyistä lähestymistavoista</a:t>
            </a:r>
          </a:p>
        </p:txBody>
      </p:sp>
    </p:spTree>
    <p:extLst>
      <p:ext uri="{BB962C8B-B14F-4D97-AF65-F5344CB8AC3E}">
        <p14:creationId xmlns:p14="http://schemas.microsoft.com/office/powerpoint/2010/main" val="1931298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46856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fi-FI" dirty="0" smtClean="0"/>
              <a:t>Vaikutusten </a:t>
            </a:r>
            <a:br>
              <a:rPr lang="fi-FI" dirty="0" smtClean="0"/>
            </a:br>
            <a:r>
              <a:rPr lang="fi-FI" dirty="0" smtClean="0"/>
              <a:t>arviointia – korko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 lang="fi-FI" dirty="0"/>
          </a:p>
          <a:p>
            <a:r>
              <a:rPr lang="fi-FI" dirty="0"/>
              <a:t>Korkea korko </a:t>
            </a:r>
            <a:r>
              <a:rPr lang="fi-FI" dirty="0" smtClean="0"/>
              <a:t>voi tehdä </a:t>
            </a:r>
            <a:r>
              <a:rPr lang="fi-FI" dirty="0"/>
              <a:t>tasaikäiskasvatuksen tappiolliseksi</a:t>
            </a:r>
          </a:p>
          <a:p>
            <a:pPr lvl="1"/>
            <a:r>
              <a:rPr lang="fi-FI" dirty="0" smtClean="0"/>
              <a:t>eri-ikäiskasvatuksen </a:t>
            </a:r>
            <a:r>
              <a:rPr lang="fi-FI" dirty="0"/>
              <a:t>kannattavuus heikkenee vähemmän</a:t>
            </a:r>
          </a:p>
          <a:p>
            <a:r>
              <a:rPr lang="fi-FI" dirty="0"/>
              <a:t>Korkea korko </a:t>
            </a:r>
            <a:r>
              <a:rPr lang="fi-FI" dirty="0" smtClean="0"/>
              <a:t>voi johtaa </a:t>
            </a:r>
            <a:r>
              <a:rPr lang="fi-FI" dirty="0"/>
              <a:t>voimakkaampiin hakkuisiin ja pienempään puustopääomaan</a:t>
            </a:r>
          </a:p>
          <a:p>
            <a:pPr lvl="1"/>
            <a:r>
              <a:rPr lang="fi-FI" dirty="0" smtClean="0"/>
              <a:t>heikkeneekö kasvu liikaa?</a:t>
            </a:r>
            <a:endParaRPr lang="fi-FI" dirty="0"/>
          </a:p>
          <a:p>
            <a:r>
              <a:rPr lang="fi-FI" dirty="0"/>
              <a:t>Eri koroilla laskettuja tuloksia ei voi vertailla keskenään</a:t>
            </a:r>
          </a:p>
          <a:p>
            <a:r>
              <a:rPr lang="fi-FI" dirty="0"/>
              <a:t>Jos korko on korkea, siirtymä eri-ikäiskasvatukseen saattaa kannattaa päätehakkuun jälkeen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710226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 smtClean="0"/>
              <a:t>Vaikutusten arviointia </a:t>
            </a:r>
            <a:br>
              <a:rPr lang="fi-FI" dirty="0" smtClean="0"/>
            </a:br>
            <a:r>
              <a:rPr lang="fi-FI" dirty="0" smtClean="0"/>
              <a:t>– alkupuusto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1783357"/>
            <a:ext cx="8229600" cy="4525963"/>
          </a:xfrm>
        </p:spPr>
        <p:txBody>
          <a:bodyPr>
            <a:normAutofit fontScale="70000" lnSpcReduction="20000"/>
          </a:bodyPr>
          <a:lstStyle/>
          <a:p>
            <a:r>
              <a:rPr lang="fi-FI" dirty="0" smtClean="0"/>
              <a:t>Tasaikäiskasvatuksessa </a:t>
            </a:r>
            <a:r>
              <a:rPr lang="fi-FI" dirty="0"/>
              <a:t>alkupuuston määrää se, mitä kohtaa kiertoajassa pidetään </a:t>
            </a:r>
            <a:r>
              <a:rPr lang="fi-FI" dirty="0" smtClean="0"/>
              <a:t>laskennan ”alkupisteenä</a:t>
            </a:r>
            <a:r>
              <a:rPr lang="fi-FI" dirty="0"/>
              <a:t>”</a:t>
            </a:r>
          </a:p>
          <a:p>
            <a:pPr lvl="1"/>
            <a:r>
              <a:rPr lang="fi-FI" dirty="0" smtClean="0"/>
              <a:t>alkuhetki </a:t>
            </a:r>
            <a:r>
              <a:rPr lang="fi-FI" dirty="0"/>
              <a:t>ennen päätehakkuuta: uusi metsä perustetaan </a:t>
            </a:r>
            <a:r>
              <a:rPr lang="fi-FI" dirty="0" smtClean="0"/>
              <a:t>juuri saaduille </a:t>
            </a:r>
            <a:r>
              <a:rPr lang="fi-FI" dirty="0"/>
              <a:t>tuloilla</a:t>
            </a:r>
          </a:p>
          <a:p>
            <a:pPr lvl="1"/>
            <a:r>
              <a:rPr lang="fi-FI" dirty="0" smtClean="0"/>
              <a:t>alkuhetki </a:t>
            </a:r>
            <a:r>
              <a:rPr lang="fi-FI" dirty="0"/>
              <a:t>päätehakkuun jälkeen: uusi metsä perustetaan kiertoajan päätteeksi saatavilla </a:t>
            </a:r>
            <a:r>
              <a:rPr lang="fi-FI" dirty="0" smtClean="0"/>
              <a:t>tuloilla</a:t>
            </a:r>
          </a:p>
          <a:p>
            <a:pPr marL="457200" lvl="1" indent="0">
              <a:buNone/>
            </a:pPr>
            <a:r>
              <a:rPr lang="fi-FI" dirty="0" smtClean="0"/>
              <a:t>→ </a:t>
            </a:r>
            <a:r>
              <a:rPr lang="fi-FI" i="1" dirty="0" smtClean="0"/>
              <a:t>korkolaskenta </a:t>
            </a:r>
            <a:r>
              <a:rPr lang="fi-FI" i="1" dirty="0"/>
              <a:t>nostaa edellisen ja heikentää </a:t>
            </a:r>
            <a:r>
              <a:rPr lang="fi-FI" i="1" dirty="0" smtClean="0"/>
              <a:t>jälkimmäisen </a:t>
            </a:r>
            <a:br>
              <a:rPr lang="fi-FI" i="1" dirty="0" smtClean="0"/>
            </a:br>
            <a:r>
              <a:rPr lang="fi-FI" i="1" dirty="0" smtClean="0"/>
              <a:t>     kannattavuutta</a:t>
            </a:r>
            <a:endParaRPr lang="fi-FI" i="1" dirty="0"/>
          </a:p>
          <a:p>
            <a:r>
              <a:rPr lang="fi-FI" dirty="0"/>
              <a:t>Siirtymä tasaikäiskasvatuksesta eri-ikäiskasvatukseen:</a:t>
            </a:r>
          </a:p>
          <a:p>
            <a:pPr lvl="1"/>
            <a:r>
              <a:rPr lang="fi-FI" dirty="0" smtClean="0"/>
              <a:t>monikerroksinen alkupuusto helpottaa siirtymää</a:t>
            </a:r>
          </a:p>
          <a:p>
            <a:pPr lvl="1"/>
            <a:r>
              <a:rPr lang="fi-FI" dirty="0" smtClean="0"/>
              <a:t>varttunut tasaikäinen metsikkö huono lähtökohta siirtymälle</a:t>
            </a:r>
            <a:endParaRPr lang="fi-FI" dirty="0"/>
          </a:p>
          <a:p>
            <a:r>
              <a:rPr lang="fi-FI" dirty="0"/>
              <a:t>Eri-ikäiskasvatus kannattavampaa harvalla, tasaikäiskasvatus </a:t>
            </a:r>
            <a:r>
              <a:rPr lang="fi-FI" dirty="0" smtClean="0"/>
              <a:t>tiheämmällä puustolla</a:t>
            </a:r>
          </a:p>
          <a:p>
            <a:pPr lvl="1"/>
            <a:r>
              <a:rPr lang="fi-FI" dirty="0"/>
              <a:t>k</a:t>
            </a:r>
            <a:r>
              <a:rPr lang="fi-FI" dirty="0" smtClean="0"/>
              <a:t>orkealla korolla puuston tiheyttä pitää alentaa, matalalla nostaa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058286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 smtClean="0"/>
              <a:t>Vaikutusten arviointia </a:t>
            </a:r>
            <a:br>
              <a:rPr lang="fi-FI" dirty="0" smtClean="0"/>
            </a:br>
            <a:r>
              <a:rPr lang="fi-FI" dirty="0" smtClean="0"/>
              <a:t>– puuston kasvu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endParaRPr lang="fi-FI" dirty="0" smtClean="0"/>
          </a:p>
          <a:p>
            <a:r>
              <a:rPr lang="fi-FI" dirty="0" smtClean="0"/>
              <a:t>Puuston kasvun </a:t>
            </a:r>
            <a:r>
              <a:rPr lang="fi-FI" dirty="0"/>
              <a:t>maksimointi ei </a:t>
            </a:r>
            <a:r>
              <a:rPr lang="fi-FI" dirty="0" smtClean="0"/>
              <a:t>välttämättä </a:t>
            </a:r>
            <a:r>
              <a:rPr lang="fi-FI" dirty="0"/>
              <a:t>maksimoi tuottoja</a:t>
            </a:r>
          </a:p>
          <a:p>
            <a:r>
              <a:rPr lang="fi-FI" dirty="0"/>
              <a:t>Eri-ikäismetsikössä kasvu on hitaampaa ja jatkuvaa, tasaikäismetsikössä kasvu vaihtelee </a:t>
            </a:r>
            <a:r>
              <a:rPr lang="fi-FI" dirty="0" smtClean="0"/>
              <a:t>enemmän</a:t>
            </a:r>
          </a:p>
          <a:p>
            <a:r>
              <a:rPr lang="fi-FI" dirty="0" smtClean="0"/>
              <a:t>Eri tutkimukset tuottavat erilaisia arvioita </a:t>
            </a:r>
            <a:br>
              <a:rPr lang="fi-FI" dirty="0" smtClean="0"/>
            </a:br>
            <a:r>
              <a:rPr lang="fi-FI" dirty="0" smtClean="0"/>
              <a:t>eri-ikäismetsikön puuntuotannolle</a:t>
            </a:r>
          </a:p>
          <a:p>
            <a:pPr lvl="1"/>
            <a:r>
              <a:rPr lang="fi-FI" dirty="0"/>
              <a:t>e</a:t>
            </a:r>
            <a:r>
              <a:rPr lang="fi-FI" dirty="0" smtClean="0"/>
              <a:t>roja puuston rakenteessa</a:t>
            </a:r>
          </a:p>
          <a:p>
            <a:pPr lvl="1"/>
            <a:r>
              <a:rPr lang="fi-FI" dirty="0"/>
              <a:t>e</a:t>
            </a:r>
            <a:r>
              <a:rPr lang="fi-FI" dirty="0" smtClean="0"/>
              <a:t>roja kasvumallien (läpimitta, kynnyskasvu, kuolleisuus) spesifioinneissa</a:t>
            </a:r>
          </a:p>
          <a:p>
            <a:r>
              <a:rPr lang="fi-FI" dirty="0" smtClean="0"/>
              <a:t>Eri-ikäismetsää kasvatetaan yleensä harvempana</a:t>
            </a:r>
          </a:p>
          <a:p>
            <a:pPr marL="400050" lvl="1" indent="0">
              <a:buNone/>
            </a:pPr>
            <a:r>
              <a:rPr lang="fi-FI" i="1" dirty="0"/>
              <a:t>→ </a:t>
            </a:r>
            <a:r>
              <a:rPr lang="fi-FI" dirty="0" smtClean="0"/>
              <a:t>puuntuotanto on tyypillisesti </a:t>
            </a:r>
            <a:r>
              <a:rPr lang="fi-FI" dirty="0"/>
              <a:t>alhaisempaa kuin </a:t>
            </a:r>
            <a:r>
              <a:rPr lang="fi-FI" dirty="0" smtClean="0"/>
              <a:t>tasaikäismetsikössä</a:t>
            </a:r>
          </a:p>
        </p:txBody>
      </p:sp>
    </p:spTree>
    <p:extLst>
      <p:ext uri="{BB962C8B-B14F-4D97-AF65-F5344CB8AC3E}">
        <p14:creationId xmlns:p14="http://schemas.microsoft.com/office/powerpoint/2010/main" val="2782359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 smtClean="0"/>
              <a:t>Vaikutusten </a:t>
            </a:r>
            <a:br>
              <a:rPr lang="fi-FI" dirty="0" smtClean="0"/>
            </a:br>
            <a:r>
              <a:rPr lang="fi-FI" dirty="0" smtClean="0"/>
              <a:t>arviointia – aikaväli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1783357"/>
            <a:ext cx="8229600" cy="4525963"/>
          </a:xfrm>
        </p:spPr>
        <p:txBody>
          <a:bodyPr>
            <a:normAutofit fontScale="77500" lnSpcReduction="20000"/>
          </a:bodyPr>
          <a:lstStyle/>
          <a:p>
            <a:r>
              <a:rPr lang="fi-FI" dirty="0" smtClean="0"/>
              <a:t>Koska </a:t>
            </a:r>
            <a:r>
              <a:rPr lang="fi-FI" dirty="0"/>
              <a:t>tulot eri kasvatustavoilla tulevat eri ajankohtina, lyhyt </a:t>
            </a:r>
            <a:r>
              <a:rPr lang="fi-FI" dirty="0" smtClean="0"/>
              <a:t>tarkasteluaikaväli </a:t>
            </a:r>
            <a:r>
              <a:rPr lang="fi-FI" dirty="0"/>
              <a:t>voi vääristää tuloksia</a:t>
            </a:r>
          </a:p>
          <a:p>
            <a:pPr lvl="1"/>
            <a:r>
              <a:rPr lang="fi-FI" dirty="0" smtClean="0"/>
              <a:t>riittävän </a:t>
            </a:r>
            <a:r>
              <a:rPr lang="fi-FI" dirty="0"/>
              <a:t>pitkä tarkasteluaikaväli → </a:t>
            </a:r>
            <a:r>
              <a:rPr lang="fi-FI" i="1" dirty="0"/>
              <a:t>lisävuosien vaikutus </a:t>
            </a:r>
            <a:r>
              <a:rPr lang="fi-FI" dirty="0"/>
              <a:t>nykyarvoon jää hyvin </a:t>
            </a:r>
            <a:r>
              <a:rPr lang="fi-FI" dirty="0" smtClean="0"/>
              <a:t>pieneksi</a:t>
            </a:r>
          </a:p>
          <a:p>
            <a:pPr lvl="1"/>
            <a:r>
              <a:rPr lang="fi-FI" dirty="0"/>
              <a:t>t</a:t>
            </a:r>
            <a:r>
              <a:rPr lang="fi-FI" dirty="0" smtClean="0"/>
              <a:t>utkimuksissa laskentajakso </a:t>
            </a:r>
            <a:r>
              <a:rPr lang="fi-FI" dirty="0"/>
              <a:t>tyypillisesti </a:t>
            </a:r>
            <a:r>
              <a:rPr lang="fi-FI" dirty="0" smtClean="0"/>
              <a:t>vähintään 100 vuotta</a:t>
            </a:r>
            <a:endParaRPr lang="fi-FI" dirty="0"/>
          </a:p>
          <a:p>
            <a:r>
              <a:rPr lang="fi-FI" dirty="0"/>
              <a:t>Tasaikäiskasvatuksessa yhden kiertoajan tarkastelu ei aina riitä ‒ kiertoajat voivat olla erilaisia</a:t>
            </a:r>
          </a:p>
          <a:p>
            <a:r>
              <a:rPr lang="fi-FI" dirty="0"/>
              <a:t>Tasapainotilaisessa eri-ikäismetsikössä muutaman kymmenen vuoden aikajakso voi riittää</a:t>
            </a:r>
          </a:p>
          <a:p>
            <a:r>
              <a:rPr lang="fi-FI" dirty="0" smtClean="0"/>
              <a:t>Arvio siirtymäajasta tulisi asettaa </a:t>
            </a:r>
            <a:r>
              <a:rPr lang="fi-FI" dirty="0"/>
              <a:t>tarpeeksi </a:t>
            </a:r>
            <a:r>
              <a:rPr lang="fi-FI" dirty="0" smtClean="0"/>
              <a:t>pitkäksi, siirtymäajan minimointi ei välttämättä optimoi taloudellista tuottoa pitkällä aikavälillä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139488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 smtClean="0"/>
              <a:t>Vaikutusten arviointia </a:t>
            </a:r>
            <a:br>
              <a:rPr lang="fi-FI" dirty="0" smtClean="0"/>
            </a:br>
            <a:r>
              <a:rPr lang="fi-FI" dirty="0" smtClean="0"/>
              <a:t>– puun hinta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1783357"/>
            <a:ext cx="8229600" cy="4525963"/>
          </a:xfrm>
        </p:spPr>
        <p:txBody>
          <a:bodyPr>
            <a:normAutofit fontScale="77500" lnSpcReduction="20000"/>
          </a:bodyPr>
          <a:lstStyle/>
          <a:p>
            <a:r>
              <a:rPr lang="fi-FI" dirty="0" smtClean="0"/>
              <a:t>Menetelmillä </a:t>
            </a:r>
            <a:r>
              <a:rPr lang="fi-FI" dirty="0"/>
              <a:t>syntyy erilainen puutavaralajien </a:t>
            </a:r>
            <a:r>
              <a:rPr lang="fi-FI" dirty="0" smtClean="0"/>
              <a:t>jakauma</a:t>
            </a:r>
            <a:br>
              <a:rPr lang="fi-FI" dirty="0" smtClean="0"/>
            </a:br>
            <a:r>
              <a:rPr lang="fi-FI" dirty="0" smtClean="0"/>
              <a:t>→ </a:t>
            </a:r>
            <a:r>
              <a:rPr lang="fi-FI" i="1" dirty="0" smtClean="0"/>
              <a:t>keskihinta </a:t>
            </a:r>
            <a:r>
              <a:rPr lang="fi-FI" i="1" dirty="0"/>
              <a:t>johtaa harhaan</a:t>
            </a:r>
          </a:p>
          <a:p>
            <a:r>
              <a:rPr lang="fi-FI" dirty="0"/>
              <a:t>Kuitupuun hinta vaikuttaa enemmän tasaikäiskasvatuksen, tukkipuun eri-ikäiskasvatuksen </a:t>
            </a:r>
            <a:r>
              <a:rPr lang="fi-FI" dirty="0" smtClean="0"/>
              <a:t>kannattavuuteen</a:t>
            </a:r>
          </a:p>
          <a:p>
            <a:r>
              <a:rPr lang="fi-FI" dirty="0" smtClean="0"/>
              <a:t>Puun </a:t>
            </a:r>
            <a:r>
              <a:rPr lang="fi-FI" dirty="0"/>
              <a:t>tienvarsihinta</a:t>
            </a:r>
            <a:r>
              <a:rPr lang="fi-FI" dirty="0" smtClean="0"/>
              <a:t> on useimmin oletettu samaksi eri kasvatustavoilla</a:t>
            </a:r>
          </a:p>
          <a:p>
            <a:pPr lvl="1"/>
            <a:r>
              <a:rPr lang="fi-FI" dirty="0" smtClean="0"/>
              <a:t>eri-ikäiskasvatuksessa </a:t>
            </a:r>
            <a:r>
              <a:rPr lang="fi-FI" dirty="0"/>
              <a:t>päätehakkuuta kalliimpi korjuu saattaa laskea puun hintaa</a:t>
            </a:r>
          </a:p>
          <a:p>
            <a:pPr lvl="2"/>
            <a:r>
              <a:rPr lang="fi-FI" dirty="0"/>
              <a:t>h</a:t>
            </a:r>
            <a:r>
              <a:rPr lang="fi-FI" dirty="0" smtClean="0"/>
              <a:t>arvennushakkuuseen verrattuna kustannus </a:t>
            </a:r>
            <a:r>
              <a:rPr lang="fi-FI" dirty="0"/>
              <a:t>on </a:t>
            </a:r>
            <a:r>
              <a:rPr lang="fi-FI" dirty="0" smtClean="0"/>
              <a:t>likimain sama</a:t>
            </a:r>
            <a:endParaRPr lang="fi-FI" dirty="0"/>
          </a:p>
          <a:p>
            <a:pPr lvl="1"/>
            <a:r>
              <a:rPr lang="fi-FI" dirty="0" smtClean="0"/>
              <a:t>eri-ikäiskasvatetun </a:t>
            </a:r>
            <a:r>
              <a:rPr lang="fi-FI" dirty="0"/>
              <a:t>puun </a:t>
            </a:r>
            <a:r>
              <a:rPr lang="fi-FI" dirty="0" smtClean="0"/>
              <a:t>laatu vaihtelee huomattavasti</a:t>
            </a:r>
            <a:endParaRPr lang="fi-FI" dirty="0"/>
          </a:p>
          <a:p>
            <a:r>
              <a:rPr lang="fi-FI" dirty="0"/>
              <a:t>Jäljelle jäävän puuston vahingoittumisriskiä ei yleensä ole otettu huomioon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924540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 smtClean="0"/>
              <a:t>Vaikutusten arviointia </a:t>
            </a:r>
            <a:br>
              <a:rPr lang="fi-FI" dirty="0" smtClean="0"/>
            </a:br>
            <a:r>
              <a:rPr lang="fi-FI" dirty="0" smtClean="0"/>
              <a:t>– uuden metsän perustaminen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fi-FI" dirty="0" smtClean="0"/>
          </a:p>
          <a:p>
            <a:r>
              <a:rPr lang="fi-FI" dirty="0" smtClean="0"/>
              <a:t>Laskee </a:t>
            </a:r>
            <a:r>
              <a:rPr lang="fi-FI" dirty="0"/>
              <a:t>tasaikäiskasvatuksen kannattavuutta</a:t>
            </a:r>
          </a:p>
          <a:p>
            <a:r>
              <a:rPr lang="fi-FI" dirty="0"/>
              <a:t>Metsänhoitotöiden tarpeettomuus keskeistä </a:t>
            </a:r>
            <a:r>
              <a:rPr lang="fi-FI" dirty="0" smtClean="0"/>
              <a:t/>
            </a:r>
            <a:br>
              <a:rPr lang="fi-FI" dirty="0" smtClean="0"/>
            </a:br>
            <a:r>
              <a:rPr lang="fi-FI" dirty="0" smtClean="0"/>
              <a:t>eri</a:t>
            </a:r>
            <a:r>
              <a:rPr lang="fi-FI" dirty="0"/>
              <a:t>-ikäiskasvatuksen kannattavuudelle</a:t>
            </a:r>
          </a:p>
          <a:p>
            <a:pPr lvl="1"/>
            <a:r>
              <a:rPr lang="fi-FI" dirty="0"/>
              <a:t>taimettuminen on ratkaisevaa, mutta tutkimukset arvioivat sitä </a:t>
            </a:r>
            <a:r>
              <a:rPr lang="fi-FI" dirty="0" smtClean="0"/>
              <a:t>vaihtelevasti</a:t>
            </a:r>
            <a:endParaRPr lang="fi-FI" dirty="0"/>
          </a:p>
          <a:p>
            <a:pPr lvl="1"/>
            <a:r>
              <a:rPr lang="fi-FI" dirty="0" smtClean="0"/>
              <a:t>tutkimuksissa </a:t>
            </a:r>
            <a:r>
              <a:rPr lang="fi-FI" dirty="0"/>
              <a:t>taimettumisen oletetaan </a:t>
            </a:r>
            <a:r>
              <a:rPr lang="fi-FI" dirty="0" smtClean="0"/>
              <a:t>yleensä onnistuvan aina</a:t>
            </a:r>
          </a:p>
          <a:p>
            <a:pPr lvl="1"/>
            <a:r>
              <a:rPr lang="fi-FI" dirty="0"/>
              <a:t>j</a:t>
            </a:r>
            <a:r>
              <a:rPr lang="fi-FI" dirty="0" smtClean="0"/>
              <a:t>os taimettuminen ei onnistu riittävän hyvin, joudutaan viljelyyn, mikä nostaa kustannuksia</a:t>
            </a:r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799376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 smtClean="0"/>
              <a:t>Vaikutusten arviointia </a:t>
            </a:r>
            <a:br>
              <a:rPr lang="fi-FI" dirty="0" smtClean="0"/>
            </a:br>
            <a:r>
              <a:rPr lang="fi-FI" dirty="0" smtClean="0"/>
              <a:t>– kasvupaikka ja puulajit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09120"/>
          </a:xfrm>
        </p:spPr>
        <p:txBody>
          <a:bodyPr>
            <a:normAutofit fontScale="92500" lnSpcReduction="20000"/>
          </a:bodyPr>
          <a:lstStyle/>
          <a:p>
            <a:endParaRPr lang="fi-FI" dirty="0"/>
          </a:p>
          <a:p>
            <a:r>
              <a:rPr lang="fi-FI" dirty="0"/>
              <a:t>Eri-ikäiskasvatus o</a:t>
            </a:r>
            <a:r>
              <a:rPr lang="fi-FI" dirty="0" smtClean="0"/>
              <a:t>n kannattavampaa </a:t>
            </a:r>
            <a:r>
              <a:rPr lang="fi-FI" dirty="0"/>
              <a:t>karuilla mailla, tasaikäiskasvatus rehevillä</a:t>
            </a:r>
          </a:p>
          <a:p>
            <a:r>
              <a:rPr lang="fi-FI" dirty="0"/>
              <a:t>Kuusi </a:t>
            </a:r>
            <a:r>
              <a:rPr lang="fi-FI" dirty="0" smtClean="0"/>
              <a:t>on tutkituin </a:t>
            </a:r>
            <a:r>
              <a:rPr lang="fi-FI" dirty="0"/>
              <a:t>eri-ikäiskasvatuksen laji</a:t>
            </a:r>
          </a:p>
          <a:p>
            <a:pPr lvl="1"/>
            <a:r>
              <a:rPr lang="fi-FI" dirty="0" smtClean="0"/>
              <a:t>myös </a:t>
            </a:r>
            <a:r>
              <a:rPr lang="fi-FI" dirty="0"/>
              <a:t>männyllä on mahdollisuuksia oikeilla </a:t>
            </a:r>
            <a:r>
              <a:rPr lang="fi-FI" dirty="0" smtClean="0"/>
              <a:t>kasvupaikoilla</a:t>
            </a:r>
          </a:p>
          <a:p>
            <a:pPr lvl="1"/>
            <a:r>
              <a:rPr lang="fi-FI" dirty="0"/>
              <a:t>s</a:t>
            </a:r>
            <a:r>
              <a:rPr lang="fi-FI" dirty="0" smtClean="0"/>
              <a:t>ekapuustolla voidaan tutkimusten mukaan nostaa ainakin puuntuotantoa</a:t>
            </a:r>
            <a:endParaRPr lang="fi-FI" dirty="0"/>
          </a:p>
          <a:p>
            <a:r>
              <a:rPr lang="fi-FI" dirty="0" smtClean="0"/>
              <a:t>Eri puulajeille omat kasvumallit</a:t>
            </a:r>
          </a:p>
          <a:p>
            <a:pPr lvl="1"/>
            <a:r>
              <a:rPr lang="fi-FI" dirty="0" smtClean="0"/>
              <a:t>vaikuttavat tekijät pääasiassa samat ja samansuuntaiset vaikutukset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482800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 smtClean="0"/>
              <a:t>Miten siis toimia?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i-FI" dirty="0" smtClean="0"/>
              <a:t>Todennäköisin </a:t>
            </a:r>
            <a:r>
              <a:rPr lang="fi-FI" dirty="0"/>
              <a:t>metsäneuvonnan </a:t>
            </a:r>
            <a:r>
              <a:rPr lang="fi-FI" dirty="0" smtClean="0"/>
              <a:t>lähtökohta: mahdollinen siirtymä </a:t>
            </a:r>
            <a:r>
              <a:rPr lang="fi-FI" dirty="0"/>
              <a:t>tasaikäiskasvatuksesta eri-ikäiskasvatukseen</a:t>
            </a:r>
          </a:p>
          <a:p>
            <a:r>
              <a:rPr lang="fi-FI" dirty="0" smtClean="0"/>
              <a:t>Oikea valinta määräytyy </a:t>
            </a:r>
            <a:r>
              <a:rPr lang="fi-FI" dirty="0"/>
              <a:t>tapauskohtaisesti</a:t>
            </a:r>
          </a:p>
          <a:p>
            <a:pPr lvl="1"/>
            <a:r>
              <a:rPr lang="fi-FI" dirty="0"/>
              <a:t>mitkä ovat metsänomistajan </a:t>
            </a:r>
            <a:r>
              <a:rPr lang="fi-FI" dirty="0" smtClean="0"/>
              <a:t>tavoitteet</a:t>
            </a:r>
          </a:p>
          <a:p>
            <a:pPr lvl="1"/>
            <a:r>
              <a:rPr lang="fi-FI" dirty="0" smtClean="0"/>
              <a:t>millainen </a:t>
            </a:r>
            <a:r>
              <a:rPr lang="fi-FI" dirty="0"/>
              <a:t>on kasvupaikka</a:t>
            </a:r>
          </a:p>
          <a:p>
            <a:pPr lvl="1"/>
            <a:r>
              <a:rPr lang="fi-FI" dirty="0" smtClean="0"/>
              <a:t>mikä </a:t>
            </a:r>
            <a:r>
              <a:rPr lang="fi-FI" dirty="0"/>
              <a:t>on kohteen </a:t>
            </a:r>
            <a:r>
              <a:rPr lang="fi-FI" dirty="0" err="1"/>
              <a:t>puustoisuus</a:t>
            </a:r>
            <a:r>
              <a:rPr lang="fi-FI" dirty="0"/>
              <a:t> – missä kohden kiertoaikaa ollaan</a:t>
            </a:r>
          </a:p>
          <a:p>
            <a:r>
              <a:rPr lang="fi-FI" dirty="0"/>
              <a:t>Onko tavoitteita mahdollista saavuttaa paremmin</a:t>
            </a:r>
          </a:p>
          <a:p>
            <a:pPr lvl="1"/>
            <a:r>
              <a:rPr lang="fi-FI" dirty="0" smtClean="0"/>
              <a:t>nykyisellä </a:t>
            </a:r>
            <a:r>
              <a:rPr lang="fi-FI" dirty="0"/>
              <a:t>tavalla</a:t>
            </a:r>
          </a:p>
          <a:p>
            <a:pPr lvl="1"/>
            <a:r>
              <a:rPr lang="fi-FI" dirty="0" smtClean="0"/>
              <a:t>vaihtoehtoisella tavalla</a:t>
            </a:r>
          </a:p>
          <a:p>
            <a:pPr marL="457200" lvl="1" indent="0">
              <a:buNone/>
            </a:pPr>
            <a:endParaRPr lang="fi-FI" dirty="0" smtClean="0"/>
          </a:p>
          <a:p>
            <a:pPr marL="457200" lvl="1" indent="0">
              <a:buNone/>
            </a:pPr>
            <a:r>
              <a:rPr lang="fi-FI" sz="3800" i="1" dirty="0" smtClean="0"/>
              <a:t>→ annetaan metsän ja metsänomistajan päättää</a:t>
            </a:r>
          </a:p>
        </p:txBody>
      </p:sp>
    </p:spTree>
    <p:extLst>
      <p:ext uri="{BB962C8B-B14F-4D97-AF65-F5344CB8AC3E}">
        <p14:creationId xmlns:p14="http://schemas.microsoft.com/office/powerpoint/2010/main" val="1032453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Metsänomistajan </a:t>
            </a:r>
            <a:r>
              <a:rPr lang="fi-FI" dirty="0" smtClean="0"/>
              <a:t/>
            </a:r>
            <a:br>
              <a:rPr lang="fi-FI" dirty="0" smtClean="0"/>
            </a:br>
            <a:r>
              <a:rPr lang="fi-FI" dirty="0" smtClean="0"/>
              <a:t>tavoitteet – talous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 smtClean="0"/>
              <a:t>Kannattavuutta</a:t>
            </a:r>
            <a:endParaRPr lang="fi-FI" dirty="0"/>
          </a:p>
          <a:p>
            <a:pPr lvl="1"/>
            <a:r>
              <a:rPr lang="fi-FI" dirty="0" smtClean="0"/>
              <a:t>miten </a:t>
            </a:r>
            <a:r>
              <a:rPr lang="fi-FI" dirty="0"/>
              <a:t>mitattuna</a:t>
            </a:r>
          </a:p>
          <a:p>
            <a:pPr lvl="1"/>
            <a:r>
              <a:rPr lang="fi-FI" dirty="0" smtClean="0"/>
              <a:t>milloin</a:t>
            </a:r>
            <a:endParaRPr lang="fi-FI" dirty="0"/>
          </a:p>
          <a:p>
            <a:r>
              <a:rPr lang="fi-FI" dirty="0"/>
              <a:t>Tuottokykyisen metsän</a:t>
            </a:r>
          </a:p>
          <a:p>
            <a:r>
              <a:rPr lang="fi-FI" dirty="0"/>
              <a:t>Tuloja</a:t>
            </a:r>
          </a:p>
          <a:p>
            <a:pPr lvl="1"/>
            <a:r>
              <a:rPr lang="fi-FI" dirty="0" smtClean="0"/>
              <a:t>säännöllisesti </a:t>
            </a:r>
            <a:r>
              <a:rPr lang="fi-FI" dirty="0"/>
              <a:t>vai harvemmin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019002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Metsänomistajan </a:t>
            </a:r>
            <a:br>
              <a:rPr lang="fi-FI" dirty="0"/>
            </a:br>
            <a:r>
              <a:rPr lang="fi-FI" dirty="0"/>
              <a:t>tavoitteet – </a:t>
            </a:r>
            <a:r>
              <a:rPr lang="fi-FI" dirty="0" smtClean="0"/>
              <a:t>talous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dirty="0" smtClean="0"/>
              <a:t>Mihin epävarmuus johtaa, teoria vs. käytäntö</a:t>
            </a:r>
            <a:endParaRPr lang="fi-FI" dirty="0"/>
          </a:p>
          <a:p>
            <a:pPr lvl="1"/>
            <a:r>
              <a:rPr lang="fi-FI" dirty="0" smtClean="0"/>
              <a:t>pääomamarkkinoiden</a:t>
            </a:r>
            <a:r>
              <a:rPr lang="fi-FI" dirty="0"/>
              <a:t>, puun </a:t>
            </a:r>
            <a:r>
              <a:rPr lang="fi-FI" dirty="0" smtClean="0"/>
              <a:t>hinnan, talouden epävarmuus</a:t>
            </a:r>
            <a:endParaRPr lang="fi-FI" dirty="0"/>
          </a:p>
          <a:p>
            <a:pPr marL="0" indent="0">
              <a:buNone/>
            </a:pPr>
            <a:endParaRPr lang="fi-FI" sz="1100" dirty="0"/>
          </a:p>
          <a:p>
            <a:pPr marL="0" indent="0" algn="ctr">
              <a:buNone/>
            </a:pPr>
            <a:r>
              <a:rPr lang="fi-FI" i="1" dirty="0" smtClean="0"/>
              <a:t>→ käyttäydytään </a:t>
            </a:r>
            <a:r>
              <a:rPr lang="fi-FI" i="1" dirty="0"/>
              <a:t>kuin korko olisi korkea: pidetään maksuvalmiutta </a:t>
            </a:r>
            <a:r>
              <a:rPr lang="fi-FI" i="1" dirty="0" smtClean="0"/>
              <a:t>yllä</a:t>
            </a:r>
          </a:p>
          <a:p>
            <a:pPr marL="0" indent="0" algn="ctr">
              <a:buNone/>
            </a:pPr>
            <a:endParaRPr lang="fi-FI" sz="1100" i="1" dirty="0"/>
          </a:p>
          <a:p>
            <a:pPr lvl="1"/>
            <a:r>
              <a:rPr lang="fi-FI" dirty="0" smtClean="0"/>
              <a:t>erityisesti </a:t>
            </a:r>
            <a:r>
              <a:rPr lang="fi-FI" dirty="0"/>
              <a:t>jos muuta omaisuutta tai tuloja ei ole</a:t>
            </a:r>
          </a:p>
          <a:p>
            <a:pPr lvl="1"/>
            <a:r>
              <a:rPr lang="fi-FI" dirty="0" smtClean="0"/>
              <a:t>metsänomistajat </a:t>
            </a:r>
            <a:r>
              <a:rPr lang="fi-FI" dirty="0"/>
              <a:t>ovat keskimääräistä vähävaraisempia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624227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fi-FI" dirty="0"/>
              <a:t>Metsänomistajan </a:t>
            </a:r>
            <a:br>
              <a:rPr lang="fi-FI" dirty="0"/>
            </a:br>
            <a:r>
              <a:rPr lang="fi-FI" dirty="0"/>
              <a:t>tavoitteet – </a:t>
            </a:r>
            <a:r>
              <a:rPr lang="fi-FI" dirty="0" smtClean="0"/>
              <a:t>talous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dirty="0" smtClean="0"/>
              <a:t>Ehkä metsänomistaja haluaakin vain maksuvalmiutta, kykyä </a:t>
            </a:r>
            <a:r>
              <a:rPr lang="fi-FI" dirty="0"/>
              <a:t>kustantaa lyhyen aikavälin </a:t>
            </a:r>
            <a:r>
              <a:rPr lang="fi-FI" dirty="0" smtClean="0"/>
              <a:t>velvoitteet</a:t>
            </a:r>
          </a:p>
          <a:p>
            <a:pPr lvl="1"/>
            <a:r>
              <a:rPr lang="fi-FI" dirty="0" smtClean="0"/>
              <a:t>velvoitteita: lainat</a:t>
            </a:r>
            <a:r>
              <a:rPr lang="fi-FI" dirty="0"/>
              <a:t>, metsänhoitomaksut, hallintokulut, metsätalouden ulkopuoliset </a:t>
            </a:r>
            <a:r>
              <a:rPr lang="fi-FI" dirty="0" smtClean="0"/>
              <a:t>menot</a:t>
            </a:r>
          </a:p>
          <a:p>
            <a:pPr lvl="1"/>
            <a:r>
              <a:rPr lang="fi-FI" dirty="0" smtClean="0"/>
              <a:t>kustannuskykyä</a:t>
            </a:r>
            <a:r>
              <a:rPr lang="fi-FI" dirty="0"/>
              <a:t>: pankkitili, myytävä omaisuus, kuten heti hakattavissa olevan puuston </a:t>
            </a:r>
            <a:r>
              <a:rPr lang="fi-FI" dirty="0" smtClean="0"/>
              <a:t>arvo</a:t>
            </a:r>
          </a:p>
          <a:p>
            <a:pPr marL="457200" lvl="1" indent="0">
              <a:buNone/>
            </a:pPr>
            <a:r>
              <a:rPr lang="fi-FI" dirty="0" smtClean="0"/>
              <a:t>→ </a:t>
            </a:r>
            <a:r>
              <a:rPr lang="fi-FI" i="1" dirty="0" smtClean="0"/>
              <a:t>uuden </a:t>
            </a:r>
            <a:r>
              <a:rPr lang="fi-FI" i="1" dirty="0"/>
              <a:t>metsälain mukaan kaikki </a:t>
            </a:r>
            <a:r>
              <a:rPr lang="fi-FI" i="1" dirty="0" smtClean="0"/>
              <a:t>pystypuut</a:t>
            </a:r>
            <a:endParaRPr lang="fi-FI" i="1" dirty="0"/>
          </a:p>
        </p:txBody>
      </p:sp>
    </p:spTree>
    <p:extLst>
      <p:ext uri="{BB962C8B-B14F-4D97-AF65-F5344CB8AC3E}">
        <p14:creationId xmlns:p14="http://schemas.microsoft.com/office/powerpoint/2010/main" val="3739021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Metsänomistajan </a:t>
            </a:r>
            <a:br>
              <a:rPr lang="fi-FI" dirty="0"/>
            </a:br>
            <a:r>
              <a:rPr lang="fi-FI" dirty="0"/>
              <a:t>tavoitteet – </a:t>
            </a:r>
            <a:r>
              <a:rPr lang="fi-FI" dirty="0" smtClean="0"/>
              <a:t>talous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fi-FI" sz="3200" dirty="0" smtClean="0"/>
              <a:t>Puun </a:t>
            </a:r>
            <a:r>
              <a:rPr lang="fi-FI" sz="3200" dirty="0"/>
              <a:t>hinnan vaihtelusta koituva riski </a:t>
            </a:r>
            <a:r>
              <a:rPr lang="fi-FI" sz="3200" dirty="0" smtClean="0"/>
              <a:t>pienenee, </a:t>
            </a:r>
            <a:br>
              <a:rPr lang="fi-FI" sz="3200" dirty="0" smtClean="0"/>
            </a:br>
            <a:r>
              <a:rPr lang="fi-FI" sz="3200" dirty="0" smtClean="0"/>
              <a:t>kun hakkuut toistuvat säännöllisesti</a:t>
            </a:r>
            <a:endParaRPr lang="fi-FI" sz="3200" dirty="0"/>
          </a:p>
          <a:p>
            <a:r>
              <a:rPr lang="fi-FI" dirty="0" smtClean="0"/>
              <a:t>Eri-ikäisrakenteinen </a:t>
            </a:r>
            <a:r>
              <a:rPr lang="fi-FI" dirty="0"/>
              <a:t>metsikkö tuottaa hakkuutuloja </a:t>
            </a:r>
            <a:r>
              <a:rPr lang="fi-FI" dirty="0" smtClean="0"/>
              <a:t/>
            </a:r>
            <a:br>
              <a:rPr lang="fi-FI" dirty="0" smtClean="0"/>
            </a:br>
            <a:r>
              <a:rPr lang="fi-FI" dirty="0" smtClean="0"/>
              <a:t>10‒20 </a:t>
            </a:r>
            <a:r>
              <a:rPr lang="fi-FI" dirty="0"/>
              <a:t>vuoden </a:t>
            </a:r>
            <a:r>
              <a:rPr lang="fi-FI" dirty="0" smtClean="0"/>
              <a:t>välein, tasaikäinen metsikkö harvemmin</a:t>
            </a:r>
            <a:endParaRPr lang="fi-FI" dirty="0"/>
          </a:p>
          <a:p>
            <a:r>
              <a:rPr lang="fi-FI" dirty="0" smtClean="0"/>
              <a:t>Tasaikäiskasvatus, tilakohtainen tarkastelu:</a:t>
            </a:r>
          </a:p>
          <a:p>
            <a:pPr lvl="1"/>
            <a:r>
              <a:rPr lang="fi-FI" dirty="0"/>
              <a:t>t</a:t>
            </a:r>
            <a:r>
              <a:rPr lang="fi-FI" dirty="0" smtClean="0"/>
              <a:t>ilakoko 30 </a:t>
            </a:r>
            <a:r>
              <a:rPr lang="fi-FI" dirty="0"/>
              <a:t>hehtaaria, </a:t>
            </a:r>
            <a:r>
              <a:rPr lang="fi-FI" dirty="0" smtClean="0"/>
              <a:t>kiertoaika 80 </a:t>
            </a:r>
            <a:r>
              <a:rPr lang="fi-FI" dirty="0"/>
              <a:t>vuotta, 1,5 hehtaarin päätehakkuut</a:t>
            </a:r>
          </a:p>
          <a:p>
            <a:pPr marL="400050" lvl="1" indent="0">
              <a:buNone/>
            </a:pPr>
            <a:r>
              <a:rPr lang="fi-FI" dirty="0" smtClean="0"/>
              <a:t>	→ </a:t>
            </a:r>
            <a:r>
              <a:rPr lang="fi-FI" i="1" dirty="0" smtClean="0"/>
              <a:t>päätehakkuutuloja </a:t>
            </a:r>
            <a:r>
              <a:rPr lang="fi-FI" i="1" dirty="0"/>
              <a:t>neljän vuoden välein</a:t>
            </a:r>
          </a:p>
          <a:p>
            <a:pPr lvl="1"/>
            <a:r>
              <a:rPr lang="fi-FI" dirty="0" smtClean="0"/>
              <a:t>päätehakkuun </a:t>
            </a:r>
            <a:r>
              <a:rPr lang="fi-FI" dirty="0"/>
              <a:t>voi sopeuttaa muihin </a:t>
            </a:r>
            <a:r>
              <a:rPr lang="fi-FI" dirty="0" smtClean="0"/>
              <a:t>metsätoimiin</a:t>
            </a:r>
            <a:endParaRPr lang="fi-FI" dirty="0"/>
          </a:p>
          <a:p>
            <a:r>
              <a:rPr lang="fi-FI" dirty="0"/>
              <a:t>Kilpailevat sijoituskohteet</a:t>
            </a:r>
          </a:p>
          <a:p>
            <a:pPr lvl="1"/>
            <a:r>
              <a:rPr lang="fi-FI" dirty="0" smtClean="0"/>
              <a:t>jos </a:t>
            </a:r>
            <a:r>
              <a:rPr lang="fi-FI" dirty="0"/>
              <a:t>korko on kolme prosenttia, mistä sijoituskohteesta </a:t>
            </a:r>
            <a:r>
              <a:rPr lang="fi-FI" dirty="0" smtClean="0"/>
              <a:t>todella saa enemmän (realisoimatta koko sijoitusta)?</a:t>
            </a:r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682236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27584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fi-FI" dirty="0"/>
              <a:t>Metsänomistajan </a:t>
            </a:r>
            <a:r>
              <a:rPr lang="fi-FI" dirty="0" smtClean="0"/>
              <a:t>tavoitteet </a:t>
            </a:r>
            <a:br>
              <a:rPr lang="fi-FI" dirty="0" smtClean="0"/>
            </a:br>
            <a:r>
              <a:rPr lang="fi-FI" dirty="0" smtClean="0"/>
              <a:t>– eri-ikäiskasvatuksen riskejä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 fontScale="77500" lnSpcReduction="20000"/>
          </a:bodyPr>
          <a:lstStyle/>
          <a:p>
            <a:endParaRPr lang="fi-FI" dirty="0"/>
          </a:p>
          <a:p>
            <a:r>
              <a:rPr lang="fi-FI" dirty="0"/>
              <a:t>Taimettuminen vajavaista tai epätasaista</a:t>
            </a:r>
          </a:p>
          <a:p>
            <a:pPr lvl="1"/>
            <a:r>
              <a:rPr lang="fi-FI" dirty="0" smtClean="0"/>
              <a:t>paikattavissa </a:t>
            </a:r>
            <a:r>
              <a:rPr lang="fi-FI" dirty="0"/>
              <a:t>vain </a:t>
            </a:r>
            <a:r>
              <a:rPr lang="fi-FI" dirty="0" smtClean="0"/>
              <a:t>viljelyllä → </a:t>
            </a:r>
            <a:r>
              <a:rPr lang="fi-FI" i="1" dirty="0" smtClean="0"/>
              <a:t>kustannuksia</a:t>
            </a:r>
            <a:endParaRPr lang="fi-FI" i="1" dirty="0"/>
          </a:p>
          <a:p>
            <a:r>
              <a:rPr lang="fi-FI" dirty="0"/>
              <a:t>Kuusikot on juurikäävän takia hakattava talvella</a:t>
            </a:r>
          </a:p>
          <a:p>
            <a:pPr lvl="1"/>
            <a:r>
              <a:rPr lang="fi-FI" dirty="0"/>
              <a:t>t</a:t>
            </a:r>
            <a:r>
              <a:rPr lang="fi-FI" dirty="0" smtClean="0"/>
              <a:t>iivistää edelleen (ilmastonmuutoksen takia) lyhenevää hakkuusesonkia</a:t>
            </a:r>
            <a:endParaRPr lang="fi-FI" dirty="0"/>
          </a:p>
          <a:p>
            <a:pPr lvl="1"/>
            <a:r>
              <a:rPr lang="fi-FI" dirty="0" smtClean="0"/>
              <a:t>nostaa </a:t>
            </a:r>
            <a:r>
              <a:rPr lang="fi-FI" dirty="0"/>
              <a:t>hakkuun hintaa, alentaa puusta saatavaa tuloa</a:t>
            </a:r>
          </a:p>
          <a:p>
            <a:r>
              <a:rPr lang="fi-FI" dirty="0"/>
              <a:t>Eri-ikäiskasvatetun kuusen </a:t>
            </a:r>
            <a:r>
              <a:rPr lang="fi-FI" dirty="0" smtClean="0"/>
              <a:t>ja siitä tehdyn sahatavaran laatu vaihtelee paljon</a:t>
            </a:r>
            <a:endParaRPr lang="fi-FI" dirty="0"/>
          </a:p>
          <a:p>
            <a:r>
              <a:rPr lang="fi-FI" dirty="0" smtClean="0"/>
              <a:t>Korjuuvauriot </a:t>
            </a:r>
            <a:r>
              <a:rPr lang="fi-FI" dirty="0"/>
              <a:t>jäljelle jäävässä </a:t>
            </a:r>
            <a:r>
              <a:rPr lang="fi-FI" dirty="0" smtClean="0"/>
              <a:t>puustossa</a:t>
            </a:r>
          </a:p>
          <a:p>
            <a:endParaRPr lang="fi-FI" dirty="0"/>
          </a:p>
          <a:p>
            <a:pPr marL="0" indent="0" algn="ctr">
              <a:buNone/>
            </a:pPr>
            <a:r>
              <a:rPr lang="fi-FI" sz="4100" i="1" dirty="0" smtClean="0"/>
              <a:t>Tasa-ikäiskasvatuksessakin </a:t>
            </a:r>
            <a:r>
              <a:rPr lang="fi-FI" sz="4100" i="1" dirty="0"/>
              <a:t>on riskinsä, </a:t>
            </a:r>
            <a:r>
              <a:rPr lang="fi-FI" sz="4100" i="1" dirty="0" smtClean="0"/>
              <a:t/>
            </a:r>
            <a:br>
              <a:rPr lang="fi-FI" sz="4100" i="1" dirty="0" smtClean="0"/>
            </a:br>
            <a:r>
              <a:rPr lang="fi-FI" sz="4100" i="1" dirty="0" smtClean="0"/>
              <a:t>mutta </a:t>
            </a:r>
            <a:r>
              <a:rPr lang="fi-FI" sz="4100" i="1" dirty="0"/>
              <a:t>ne ovat yleensä tiedossa.</a:t>
            </a:r>
          </a:p>
        </p:txBody>
      </p:sp>
    </p:spTree>
    <p:extLst>
      <p:ext uri="{BB962C8B-B14F-4D97-AF65-F5344CB8AC3E}">
        <p14:creationId xmlns:p14="http://schemas.microsoft.com/office/powerpoint/2010/main" val="2047680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06896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fi-FI" dirty="0"/>
              <a:t>Metsänomistajan </a:t>
            </a:r>
            <a:r>
              <a:rPr lang="fi-FI" dirty="0" smtClean="0"/>
              <a:t>tavoitteet </a:t>
            </a:r>
            <a:br>
              <a:rPr lang="fi-FI" dirty="0" smtClean="0"/>
            </a:br>
            <a:r>
              <a:rPr lang="fi-FI" dirty="0" smtClean="0"/>
              <a:t>– metsämaisema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 dirty="0"/>
          </a:p>
          <a:p>
            <a:r>
              <a:rPr lang="fi-FI" dirty="0"/>
              <a:t>Metsän </a:t>
            </a:r>
            <a:r>
              <a:rPr lang="fi-FI" dirty="0" smtClean="0"/>
              <a:t>peitteisyys</a:t>
            </a:r>
            <a:endParaRPr lang="fi-FI" dirty="0"/>
          </a:p>
          <a:p>
            <a:pPr lvl="1"/>
            <a:r>
              <a:rPr lang="fi-FI" dirty="0" smtClean="0"/>
              <a:t>mitä peitteisemmän metsän haluaa, sitä </a:t>
            </a:r>
            <a:r>
              <a:rPr lang="fi-FI" dirty="0"/>
              <a:t>vähemmän puuta voi hakata</a:t>
            </a:r>
          </a:p>
          <a:p>
            <a:pPr marL="400050" lvl="1" indent="0">
              <a:buNone/>
            </a:pPr>
            <a:r>
              <a:rPr lang="fi-FI" dirty="0" smtClean="0"/>
              <a:t>	→ </a:t>
            </a:r>
            <a:r>
              <a:rPr lang="fi-FI" i="1" dirty="0" smtClean="0"/>
              <a:t>tulot vähenevät</a:t>
            </a:r>
            <a:endParaRPr lang="fi-FI" i="1" dirty="0"/>
          </a:p>
          <a:p>
            <a:pPr lvl="1"/>
            <a:r>
              <a:rPr lang="fi-FI" dirty="0"/>
              <a:t>u</a:t>
            </a:r>
            <a:r>
              <a:rPr lang="fi-FI" dirty="0" smtClean="0"/>
              <a:t>usien taimien luontainen syntyminen edellyttää suhteellisen harvaa puustoa</a:t>
            </a:r>
            <a:endParaRPr lang="fi-FI" dirty="0"/>
          </a:p>
          <a:p>
            <a:pPr marL="457200" lvl="1" indent="0">
              <a:buNone/>
            </a:pPr>
            <a:r>
              <a:rPr lang="fi-FI" dirty="0" smtClean="0"/>
              <a:t>	→ </a:t>
            </a:r>
            <a:r>
              <a:rPr lang="fi-FI" i="1" dirty="0" smtClean="0"/>
              <a:t>metsä </a:t>
            </a:r>
            <a:r>
              <a:rPr lang="fi-FI" i="1" dirty="0"/>
              <a:t>tuskin vastaa </a:t>
            </a:r>
            <a:r>
              <a:rPr lang="fi-FI" i="1" dirty="0" smtClean="0"/>
              <a:t>mielikuvaa </a:t>
            </a:r>
            <a:br>
              <a:rPr lang="fi-FI" i="1" dirty="0" smtClean="0"/>
            </a:br>
            <a:r>
              <a:rPr lang="fi-FI" i="1" dirty="0" smtClean="0"/>
              <a:t>           peitteisyydestä</a:t>
            </a:r>
            <a:endParaRPr lang="fi-FI" i="1" dirty="0"/>
          </a:p>
        </p:txBody>
      </p:sp>
    </p:spTree>
    <p:extLst>
      <p:ext uri="{BB962C8B-B14F-4D97-AF65-F5344CB8AC3E}">
        <p14:creationId xmlns:p14="http://schemas.microsoft.com/office/powerpoint/2010/main" val="2419600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06896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fi-FI" dirty="0"/>
              <a:t>Metsänomistajan </a:t>
            </a:r>
            <a:r>
              <a:rPr lang="fi-FI" dirty="0" smtClean="0"/>
              <a:t>tavoitteet </a:t>
            </a:r>
            <a:br>
              <a:rPr lang="fi-FI" dirty="0" smtClean="0"/>
            </a:br>
            <a:r>
              <a:rPr lang="fi-FI" dirty="0" smtClean="0"/>
              <a:t>– metsäluonto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i-FI" dirty="0" smtClean="0"/>
              <a:t>Kasvatustavasta riippumatta monimuotoisuus </a:t>
            </a:r>
            <a:r>
              <a:rPr lang="fi-FI" dirty="0"/>
              <a:t>vaatii esimerkiksi lahopuujatkumoa</a:t>
            </a:r>
          </a:p>
          <a:p>
            <a:pPr marL="457200" lvl="1" indent="0">
              <a:buNone/>
            </a:pPr>
            <a:r>
              <a:rPr lang="fi-FI" dirty="0" smtClean="0"/>
              <a:t>→ </a:t>
            </a:r>
            <a:r>
              <a:rPr lang="fi-FI" i="1" dirty="0" smtClean="0"/>
              <a:t>kaikkia </a:t>
            </a:r>
            <a:r>
              <a:rPr lang="fi-FI" i="1" dirty="0"/>
              <a:t>suuria puita ei voi kaataa, vaan ne </a:t>
            </a:r>
            <a:r>
              <a:rPr lang="fi-FI" i="1" dirty="0" smtClean="0"/>
              <a:t>on </a:t>
            </a:r>
            <a:br>
              <a:rPr lang="fi-FI" i="1" dirty="0" smtClean="0"/>
            </a:br>
            <a:r>
              <a:rPr lang="fi-FI" i="1" dirty="0" smtClean="0"/>
              <a:t>     jätettävä säästöpuiksi</a:t>
            </a:r>
            <a:endParaRPr lang="fi-FI" i="1" dirty="0"/>
          </a:p>
          <a:p>
            <a:pPr lvl="1"/>
            <a:r>
              <a:rPr lang="fi-FI" dirty="0"/>
              <a:t>luontokohteita ei voi hakata</a:t>
            </a:r>
          </a:p>
          <a:p>
            <a:r>
              <a:rPr lang="fi-FI" dirty="0" smtClean="0"/>
              <a:t>Jatkuvassa kasvatuksessa suljetun </a:t>
            </a:r>
            <a:r>
              <a:rPr lang="fi-FI" dirty="0"/>
              <a:t>metsän lajit </a:t>
            </a:r>
            <a:r>
              <a:rPr lang="fi-FI" dirty="0" smtClean="0"/>
              <a:t>hyötyvät ja avoimen </a:t>
            </a:r>
            <a:r>
              <a:rPr lang="fi-FI" dirty="0"/>
              <a:t>metsän lajit </a:t>
            </a:r>
            <a:r>
              <a:rPr lang="fi-FI" dirty="0" smtClean="0"/>
              <a:t>eivät hyödy</a:t>
            </a:r>
            <a:endParaRPr lang="fi-FI" dirty="0"/>
          </a:p>
          <a:p>
            <a:pPr lvl="1"/>
            <a:r>
              <a:rPr lang="fi-FI" dirty="0"/>
              <a:t>j</a:t>
            </a:r>
            <a:r>
              <a:rPr lang="fi-FI" dirty="0" smtClean="0"/>
              <a:t>aksollisessa kasvatuksessa tilanne on vaihtelevampi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058869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27584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fi-FI" dirty="0"/>
              <a:t>Metsänomistajan </a:t>
            </a:r>
            <a:r>
              <a:rPr lang="fi-FI" dirty="0" smtClean="0"/>
              <a:t>tavoitteet </a:t>
            </a:r>
            <a:br>
              <a:rPr lang="fi-FI" dirty="0" smtClean="0"/>
            </a:br>
            <a:r>
              <a:rPr lang="fi-FI" dirty="0" smtClean="0"/>
              <a:t>– metsän terveys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dirty="0" smtClean="0"/>
              <a:t>Myrskytuhot</a:t>
            </a:r>
            <a:endParaRPr lang="fi-FI" dirty="0"/>
          </a:p>
          <a:p>
            <a:pPr lvl="1"/>
            <a:r>
              <a:rPr lang="fi-FI" dirty="0" smtClean="0"/>
              <a:t>tasaikäiskasvatuksessa </a:t>
            </a:r>
            <a:r>
              <a:rPr lang="fi-FI" dirty="0"/>
              <a:t>aukot ovat suurempia</a:t>
            </a:r>
          </a:p>
          <a:p>
            <a:pPr lvl="1"/>
            <a:r>
              <a:rPr lang="fi-FI" dirty="0" smtClean="0"/>
              <a:t>pienaukkohakkuilla </a:t>
            </a:r>
            <a:r>
              <a:rPr lang="fi-FI" dirty="0"/>
              <a:t>aukkoja ja reunametsää tulee enemmän</a:t>
            </a:r>
          </a:p>
          <a:p>
            <a:r>
              <a:rPr lang="fi-FI" dirty="0"/>
              <a:t>Eri-ikäiskasvatukseen liittyy </a:t>
            </a:r>
            <a:r>
              <a:rPr lang="fi-FI" dirty="0" smtClean="0"/>
              <a:t>suurempi tyvilahon </a:t>
            </a:r>
            <a:r>
              <a:rPr lang="fi-FI" dirty="0"/>
              <a:t>ja juurikäävän riski</a:t>
            </a:r>
          </a:p>
          <a:p>
            <a:pPr lvl="1"/>
            <a:r>
              <a:rPr lang="fi-FI" dirty="0" smtClean="0"/>
              <a:t>varautuminen </a:t>
            </a:r>
            <a:r>
              <a:rPr lang="fi-FI" dirty="0"/>
              <a:t>lisää kustannuksia</a:t>
            </a:r>
          </a:p>
          <a:p>
            <a:pPr lvl="1"/>
            <a:r>
              <a:rPr lang="fi-FI" dirty="0" smtClean="0"/>
              <a:t>kuusikoissa </a:t>
            </a:r>
            <a:r>
              <a:rPr lang="fi-FI" dirty="0"/>
              <a:t>hakkuut </a:t>
            </a:r>
            <a:r>
              <a:rPr lang="fi-FI" dirty="0" smtClean="0"/>
              <a:t>on ajoitettava </a:t>
            </a:r>
            <a:r>
              <a:rPr lang="fi-FI" dirty="0"/>
              <a:t>talveen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343632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27584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fi-FI" dirty="0"/>
              <a:t>Metsänomistajan </a:t>
            </a:r>
            <a:r>
              <a:rPr lang="fi-FI" dirty="0" smtClean="0"/>
              <a:t>tavoitteet </a:t>
            </a:r>
            <a:br>
              <a:rPr lang="fi-FI" dirty="0" smtClean="0"/>
            </a:br>
            <a:r>
              <a:rPr lang="fi-FI" dirty="0" smtClean="0"/>
              <a:t>– metsän muut tuotteet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209331"/>
          </a:xfrm>
        </p:spPr>
        <p:txBody>
          <a:bodyPr/>
          <a:lstStyle/>
          <a:p>
            <a:r>
              <a:rPr lang="fi-FI" dirty="0" smtClean="0"/>
              <a:t>Riista</a:t>
            </a:r>
            <a:r>
              <a:rPr lang="fi-FI" dirty="0"/>
              <a:t>, marjat, sienet</a:t>
            </a:r>
          </a:p>
          <a:p>
            <a:pPr lvl="1"/>
            <a:r>
              <a:rPr lang="fi-FI" dirty="0" smtClean="0"/>
              <a:t>tasaikäiskasvatus </a:t>
            </a:r>
            <a:r>
              <a:rPr lang="fi-FI" dirty="0"/>
              <a:t>tukee yhtä, </a:t>
            </a:r>
            <a:r>
              <a:rPr lang="fi-FI" dirty="0" smtClean="0"/>
              <a:t>eri</a:t>
            </a:r>
            <a:r>
              <a:rPr lang="fi-FI" dirty="0"/>
              <a:t>-ikäiskasvatus </a:t>
            </a:r>
            <a:r>
              <a:rPr lang="fi-FI" dirty="0" smtClean="0"/>
              <a:t>toista</a:t>
            </a:r>
          </a:p>
          <a:p>
            <a:r>
              <a:rPr lang="fi-FI" dirty="0" smtClean="0"/>
              <a:t>Päätehakkuukartoista maksetaan jo nyt</a:t>
            </a:r>
          </a:p>
          <a:p>
            <a:pPr lvl="1"/>
            <a:r>
              <a:rPr lang="fi-FI" dirty="0" smtClean="0"/>
              <a:t>esimerkiksi vadelmapaikkojen toivossa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58623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Päätöspuut </a:t>
            </a:r>
            <a:r>
              <a:rPr lang="fi-FI" dirty="0" smtClean="0"/>
              <a:t>metsän-</a:t>
            </a:r>
            <a:br>
              <a:rPr lang="fi-FI" dirty="0" smtClean="0"/>
            </a:br>
            <a:r>
              <a:rPr lang="fi-FI" dirty="0" smtClean="0"/>
              <a:t>kasvatustavan </a:t>
            </a:r>
            <a:r>
              <a:rPr lang="fi-FI" dirty="0"/>
              <a:t>valinnalle</a:t>
            </a:r>
            <a:endParaRPr lang="fi-FI" b="1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353347"/>
          </a:xfrm>
        </p:spPr>
        <p:txBody>
          <a:bodyPr>
            <a:normAutofit fontScale="77500" lnSpcReduction="20000"/>
          </a:bodyPr>
          <a:lstStyle/>
          <a:p>
            <a:r>
              <a:rPr lang="fi-FI" dirty="0" smtClean="0"/>
              <a:t>Harjoitettavan metsänkasvatustavan soveltuvuus on riippuvainen monista tekijöistä</a:t>
            </a:r>
          </a:p>
          <a:p>
            <a:pPr lvl="1"/>
            <a:r>
              <a:rPr lang="fi-FI" dirty="0"/>
              <a:t>o</a:t>
            </a:r>
            <a:r>
              <a:rPr lang="fi-FI" dirty="0" smtClean="0"/>
              <a:t>sa tekijöistä </a:t>
            </a:r>
            <a:r>
              <a:rPr lang="fi-FI" dirty="0"/>
              <a:t>on metsänomistajan </a:t>
            </a:r>
            <a:r>
              <a:rPr lang="fi-FI" dirty="0" smtClean="0"/>
              <a:t>päätettävissä</a:t>
            </a:r>
          </a:p>
          <a:p>
            <a:pPr lvl="1"/>
            <a:r>
              <a:rPr lang="fi-FI" dirty="0" smtClean="0"/>
              <a:t>osa tulee ulkopuolelta ja toimivat siten reunaehtoina</a:t>
            </a:r>
          </a:p>
          <a:p>
            <a:r>
              <a:rPr lang="fi-FI" dirty="0" smtClean="0"/>
              <a:t>Seuraavassa esitellään tämän selvityksen pohjalta metsänkasvatustavan valintaan vaikuttavia tekijöitä (1–4) ja miten eri metsänkasvatustavat suhteutuvat niihin</a:t>
            </a:r>
          </a:p>
          <a:p>
            <a:pPr marL="0" indent="0">
              <a:buNone/>
            </a:pPr>
            <a:endParaRPr lang="fi-FI" dirty="0" smtClean="0"/>
          </a:p>
          <a:p>
            <a:pPr marL="914400" lvl="1" indent="-514350">
              <a:buFont typeface="+mj-lt"/>
              <a:buAutoNum type="arabicPeriod"/>
            </a:pPr>
            <a:r>
              <a:rPr lang="fi-FI" dirty="0" smtClean="0"/>
              <a:t>Metsänomistajan tavoitteet</a:t>
            </a:r>
          </a:p>
          <a:p>
            <a:pPr marL="914400" lvl="1" indent="-514350">
              <a:buFont typeface="+mj-lt"/>
              <a:buAutoNum type="arabicPeriod"/>
            </a:pPr>
            <a:r>
              <a:rPr lang="fi-FI" dirty="0" smtClean="0"/>
              <a:t>Biologiset tekijät</a:t>
            </a:r>
          </a:p>
          <a:p>
            <a:pPr marL="914400" lvl="1" indent="-514350">
              <a:buFont typeface="+mj-lt"/>
              <a:buAutoNum type="arabicPeriod"/>
            </a:pPr>
            <a:r>
              <a:rPr lang="fi-FI" dirty="0" smtClean="0"/>
              <a:t>Taloudelliset parametrit</a:t>
            </a:r>
          </a:p>
          <a:p>
            <a:pPr marL="914400" lvl="1" indent="-514350">
              <a:buFont typeface="+mj-lt"/>
              <a:buAutoNum type="arabicPeriod"/>
            </a:pPr>
            <a:r>
              <a:rPr lang="fi-FI" dirty="0" smtClean="0"/>
              <a:t>Muut tekijät</a:t>
            </a:r>
          </a:p>
          <a:p>
            <a:endParaRPr lang="fi-FI" b="1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65382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 descr="SMS_päätöspuu_korj_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1143000"/>
          </a:xfrm>
        </p:spPr>
        <p:txBody>
          <a:bodyPr>
            <a:normAutofit/>
          </a:bodyPr>
          <a:lstStyle/>
          <a:p>
            <a:pPr>
              <a:lnSpc>
                <a:spcPts val="3400"/>
              </a:lnSpc>
            </a:pPr>
            <a:r>
              <a:rPr lang="fi-FI" sz="3200" dirty="0" smtClean="0"/>
              <a:t>Metsänomistajan tavoitteet </a:t>
            </a:r>
            <a:br>
              <a:rPr lang="fi-FI" sz="3200" dirty="0" smtClean="0"/>
            </a:br>
            <a:r>
              <a:rPr lang="fi-FI" sz="3200" dirty="0" smtClean="0"/>
              <a:t>ohjaavat päätöksentekoa</a:t>
            </a:r>
            <a:endParaRPr lang="fi-FI" sz="3200" dirty="0"/>
          </a:p>
        </p:txBody>
      </p:sp>
    </p:spTree>
    <p:extLst>
      <p:ext uri="{BB962C8B-B14F-4D97-AF65-F5344CB8AC3E}">
        <p14:creationId xmlns:p14="http://schemas.microsoft.com/office/powerpoint/2010/main" val="2686199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 descr="SMS_päätöspuu_korj_2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83568" y="188640"/>
            <a:ext cx="8229600" cy="1143000"/>
          </a:xfrm>
        </p:spPr>
        <p:txBody>
          <a:bodyPr>
            <a:noAutofit/>
          </a:bodyPr>
          <a:lstStyle/>
          <a:p>
            <a:pPr>
              <a:lnSpc>
                <a:spcPts val="3400"/>
              </a:lnSpc>
            </a:pPr>
            <a:r>
              <a:rPr lang="fi-FI" sz="3200" dirty="0" smtClean="0"/>
              <a:t>Metsikön biologiset tekijät ovat </a:t>
            </a:r>
            <a:br>
              <a:rPr lang="fi-FI" sz="3200" dirty="0" smtClean="0"/>
            </a:br>
            <a:r>
              <a:rPr lang="fi-FI" sz="3200" dirty="0" smtClean="0"/>
              <a:t>reunaehtoja kasvatustavan valinnalle   </a:t>
            </a:r>
            <a:endParaRPr lang="fi-FI" sz="3200" dirty="0"/>
          </a:p>
        </p:txBody>
      </p:sp>
    </p:spTree>
    <p:extLst>
      <p:ext uri="{BB962C8B-B14F-4D97-AF65-F5344CB8AC3E}">
        <p14:creationId xmlns:p14="http://schemas.microsoft.com/office/powerpoint/2010/main" val="2603451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 descr="SMS_päätöspuu_korj_3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9592" y="188640"/>
            <a:ext cx="8229600" cy="1143000"/>
          </a:xfrm>
        </p:spPr>
        <p:txBody>
          <a:bodyPr>
            <a:noAutofit/>
          </a:bodyPr>
          <a:lstStyle/>
          <a:p>
            <a:pPr>
              <a:lnSpc>
                <a:spcPts val="3400"/>
              </a:lnSpc>
            </a:pPr>
            <a:r>
              <a:rPr lang="fi-FI" sz="3200" dirty="0" smtClean="0"/>
              <a:t>Taloudelliset tekijät vaikuttavat kasvatustapoihin eri voimakkuuksilla</a:t>
            </a:r>
            <a:endParaRPr lang="fi-FI" sz="3200" dirty="0"/>
          </a:p>
        </p:txBody>
      </p:sp>
    </p:spTree>
    <p:extLst>
      <p:ext uri="{BB962C8B-B14F-4D97-AF65-F5344CB8AC3E}">
        <p14:creationId xmlns:p14="http://schemas.microsoft.com/office/powerpoint/2010/main" val="3108057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 descr="SMS_päätöspuu_korj_4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094928" y="188640"/>
            <a:ext cx="8229600" cy="1143000"/>
          </a:xfrm>
        </p:spPr>
        <p:txBody>
          <a:bodyPr>
            <a:normAutofit/>
          </a:bodyPr>
          <a:lstStyle/>
          <a:p>
            <a:pPr>
              <a:lnSpc>
                <a:spcPts val="3400"/>
              </a:lnSpc>
            </a:pPr>
            <a:r>
              <a:rPr lang="fi-FI" sz="3200" dirty="0" smtClean="0"/>
              <a:t>Muut tekijät vaikuttavat subjektiivisesti </a:t>
            </a:r>
            <a:br>
              <a:rPr lang="fi-FI" sz="3200" dirty="0" smtClean="0"/>
            </a:br>
            <a:r>
              <a:rPr lang="fi-FI" sz="3200" dirty="0" smtClean="0"/>
              <a:t>tai tutkimustieto vähäisempää</a:t>
            </a:r>
            <a:endParaRPr lang="fi-FI" sz="3200" dirty="0"/>
          </a:p>
        </p:txBody>
      </p:sp>
    </p:spTree>
    <p:extLst>
      <p:ext uri="{BB962C8B-B14F-4D97-AF65-F5344CB8AC3E}">
        <p14:creationId xmlns:p14="http://schemas.microsoft.com/office/powerpoint/2010/main" val="2448617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 descr="SMS_PowerPoint_kiitos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639153"/>
            <a:ext cx="8229600" cy="214177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fi-FI" dirty="0" smtClean="0"/>
          </a:p>
          <a:p>
            <a:pPr marL="0" indent="0">
              <a:buNone/>
            </a:pPr>
            <a:endParaRPr lang="fi-FI" dirty="0"/>
          </a:p>
          <a:p>
            <a:pPr marL="0" indent="0" algn="ctr">
              <a:buNone/>
            </a:pPr>
            <a:r>
              <a:rPr lang="fi-FI" sz="7200" dirty="0" smtClean="0"/>
              <a:t>Kiitos!</a:t>
            </a:r>
            <a:endParaRPr lang="fi-FI" sz="7200" dirty="0"/>
          </a:p>
        </p:txBody>
      </p:sp>
    </p:spTree>
    <p:extLst>
      <p:ext uri="{BB962C8B-B14F-4D97-AF65-F5344CB8AC3E}">
        <p14:creationId xmlns:p14="http://schemas.microsoft.com/office/powerpoint/2010/main" val="2798766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ääsivu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Perustyyli_3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Perussivu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Mukautettu suunnittelumalli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1752</TotalTime>
  <Words>1243</Words>
  <Application>Microsoft Office PowerPoint</Application>
  <PresentationFormat>Näytössä katseltava diaesitys (4:3)</PresentationFormat>
  <Paragraphs>280</Paragraphs>
  <Slides>41</Slides>
  <Notes>2</Notes>
  <HiddenSlides>1</HiddenSlides>
  <MMClips>0</MMClips>
  <ScaleCrop>false</ScaleCrop>
  <HeadingPairs>
    <vt:vector size="4" baseType="variant">
      <vt:variant>
        <vt:lpstr>Teema</vt:lpstr>
      </vt:variant>
      <vt:variant>
        <vt:i4>4</vt:i4>
      </vt:variant>
      <vt:variant>
        <vt:lpstr>Dian otsikot</vt:lpstr>
      </vt:variant>
      <vt:variant>
        <vt:i4>41</vt:i4>
      </vt:variant>
    </vt:vector>
  </HeadingPairs>
  <TitlesOfParts>
    <vt:vector size="45" baseType="lpstr">
      <vt:lpstr>Pääsivu</vt:lpstr>
      <vt:lpstr>Perustyyli_3</vt:lpstr>
      <vt:lpstr>Perussivu</vt:lpstr>
      <vt:lpstr>Mukautettu suunnittelumalli</vt:lpstr>
      <vt:lpstr>Miten arvioida metsänkasvatusmenetelmien kannattavuutta</vt:lpstr>
      <vt:lpstr>Miten piilotan dian?</vt:lpstr>
      <vt:lpstr>Metsänkasvatustavat</vt:lpstr>
      <vt:lpstr>Jaksollinen metsän- kasvatus periaatteessa</vt:lpstr>
      <vt:lpstr>Jatkuva kasvatus  periaatteessa</vt:lpstr>
      <vt:lpstr>Kannattavuus</vt:lpstr>
      <vt:lpstr>Kassavirta, euroa</vt:lpstr>
      <vt:lpstr>Kassavirran kehitys lähtötila: puuton metsä</vt:lpstr>
      <vt:lpstr>Kassavirran kehitys lähtötila: puuton tai puustoinen metsä</vt:lpstr>
      <vt:lpstr>Nettonykyarvo, euroa</vt:lpstr>
      <vt:lpstr>Sisäinen korko, prosenttia</vt:lpstr>
      <vt:lpstr>Tuottoarvo, euroa</vt:lpstr>
      <vt:lpstr>Pääoman tuotto, prosenttia</vt:lpstr>
      <vt:lpstr>Pääoman tuotto vertailu on vain suuntaa-antava</vt:lpstr>
      <vt:lpstr>Metsikön arvokasvu,  euroa ja prosenttia</vt:lpstr>
      <vt:lpstr>Puutase, euroa</vt:lpstr>
      <vt:lpstr>Kirjallisuudesta</vt:lpstr>
      <vt:lpstr>Tuloksissa oli  suurta hajontaa</vt:lpstr>
      <vt:lpstr>Vaikutusten  arviointia – korko</vt:lpstr>
      <vt:lpstr>Vaikutusten arviointia  – alkupuusto</vt:lpstr>
      <vt:lpstr>Vaikutusten arviointia  – puuston kasvu</vt:lpstr>
      <vt:lpstr>Vaikutusten  arviointia – aikaväli</vt:lpstr>
      <vt:lpstr>Vaikutusten arviointia  – puun hinta</vt:lpstr>
      <vt:lpstr>Vaikutusten arviointia  – uuden metsän perustaminen</vt:lpstr>
      <vt:lpstr>Vaikutusten arviointia  – kasvupaikka ja puulajit</vt:lpstr>
      <vt:lpstr>Miten siis toimia?</vt:lpstr>
      <vt:lpstr>Metsänomistajan  tavoitteet – talous</vt:lpstr>
      <vt:lpstr>Metsänomistajan  tavoitteet – talous</vt:lpstr>
      <vt:lpstr>Metsänomistajan  tavoitteet – talous</vt:lpstr>
      <vt:lpstr>Metsänomistajan  tavoitteet – talous</vt:lpstr>
      <vt:lpstr>Metsänomistajan tavoitteet  – eri-ikäiskasvatuksen riskejä</vt:lpstr>
      <vt:lpstr>Metsänomistajan tavoitteet  – metsämaisema</vt:lpstr>
      <vt:lpstr>Metsänomistajan tavoitteet  – metsäluonto</vt:lpstr>
      <vt:lpstr>Metsänomistajan tavoitteet  – metsän terveys</vt:lpstr>
      <vt:lpstr>Metsänomistajan tavoitteet  – metsän muut tuotteet</vt:lpstr>
      <vt:lpstr>Päätöspuut metsän- kasvatustavan valinnalle</vt:lpstr>
      <vt:lpstr>Metsänomistajan tavoitteet  ohjaavat päätöksentekoa</vt:lpstr>
      <vt:lpstr>Metsikön biologiset tekijät ovat  reunaehtoja kasvatustavan valinnalle   </vt:lpstr>
      <vt:lpstr>Taloudelliset tekijät vaikuttavat kasvatustapoihin eri voimakkuuksilla</vt:lpstr>
      <vt:lpstr>Muut tekijät vaikuttavat subjektiivisesti  tai tutkimustieto vähäisempää</vt:lpstr>
      <vt:lpstr>PowerPoint-esitys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HannesM</dc:creator>
  <cp:lastModifiedBy>Martta Fredrikson</cp:lastModifiedBy>
  <cp:revision>163</cp:revision>
  <cp:lastPrinted>2014-11-06T13:10:18Z</cp:lastPrinted>
  <dcterms:created xsi:type="dcterms:W3CDTF">2014-03-25T09:45:57Z</dcterms:created>
  <dcterms:modified xsi:type="dcterms:W3CDTF">2014-12-04T15:40:52Z</dcterms:modified>
</cp:coreProperties>
</file>